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606" r:id="rId2"/>
    <p:sldId id="263" r:id="rId3"/>
    <p:sldId id="284" r:id="rId4"/>
    <p:sldId id="257" r:id="rId5"/>
    <p:sldId id="256" r:id="rId6"/>
    <p:sldId id="265" r:id="rId7"/>
    <p:sldId id="260" r:id="rId8"/>
    <p:sldId id="268" r:id="rId9"/>
    <p:sldId id="291" r:id="rId10"/>
    <p:sldId id="285" r:id="rId11"/>
    <p:sldId id="282" r:id="rId12"/>
    <p:sldId id="264" r:id="rId13"/>
    <p:sldId id="270" r:id="rId14"/>
    <p:sldId id="276" r:id="rId15"/>
    <p:sldId id="297" r:id="rId16"/>
    <p:sldId id="292" r:id="rId17"/>
    <p:sldId id="286" r:id="rId18"/>
    <p:sldId id="277" r:id="rId19"/>
    <p:sldId id="279" r:id="rId20"/>
    <p:sldId id="287" r:id="rId21"/>
    <p:sldId id="262" r:id="rId22"/>
    <p:sldId id="259" r:id="rId23"/>
    <p:sldId id="607" r:id="rId24"/>
    <p:sldId id="280" r:id="rId25"/>
    <p:sldId id="293" r:id="rId26"/>
    <p:sldId id="272" r:id="rId27"/>
    <p:sldId id="273" r:id="rId28"/>
    <p:sldId id="274" r:id="rId29"/>
    <p:sldId id="288" r:id="rId30"/>
    <p:sldId id="283" r:id="rId31"/>
    <p:sldId id="289" r:id="rId32"/>
    <p:sldId id="278" r:id="rId33"/>
    <p:sldId id="261" r:id="rId34"/>
    <p:sldId id="271" r:id="rId35"/>
    <p:sldId id="290" r:id="rId36"/>
    <p:sldId id="267" r:id="rId37"/>
    <p:sldId id="295" r:id="rId38"/>
    <p:sldId id="275" r:id="rId39"/>
    <p:sldId id="296" r:id="rId40"/>
    <p:sldId id="266" r:id="rId41"/>
    <p:sldId id="301" r:id="rId42"/>
    <p:sldId id="269" r:id="rId43"/>
    <p:sldId id="298" r:id="rId44"/>
    <p:sldId id="299" r:id="rId45"/>
    <p:sldId id="300" r:id="rId46"/>
    <p:sldId id="294" r:id="rId47"/>
    <p:sldId id="258" r:id="rId48"/>
    <p:sldId id="605" r:id="rId49"/>
    <p:sldId id="608" r:id="rId50"/>
    <p:sldId id="600" r:id="rId51"/>
    <p:sldId id="598" r:id="rId52"/>
    <p:sldId id="603" r:id="rId53"/>
    <p:sldId id="604" r:id="rId54"/>
    <p:sldId id="601" r:id="rId55"/>
    <p:sldId id="609" r:id="rId56"/>
    <p:sldId id="610"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457C"/>
    <a:srgbClr val="507BC8"/>
    <a:srgbClr val="7395D3"/>
    <a:srgbClr val="9DC3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68" autoAdjust="0"/>
    <p:restoredTop sz="94660"/>
  </p:normalViewPr>
  <p:slideViewPr>
    <p:cSldViewPr snapToGrid="0">
      <p:cViewPr>
        <p:scale>
          <a:sx n="62" d="100"/>
          <a:sy n="62" d="100"/>
        </p:scale>
        <p:origin x="120" y="1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_rels/data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4" Type="http://schemas.openxmlformats.org/officeDocument/2006/relationships/image" Target="../media/image5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4" Type="http://schemas.openxmlformats.org/officeDocument/2006/relationships/image" Target="../media/image53.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A90C60-E63C-4DC5-8B72-E44FA411ED76}"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D03E106E-E4AE-49E8-972E-2166D6E659CA}">
      <dgm:prSet/>
      <dgm:spPr/>
      <dgm:t>
        <a:bodyPr/>
        <a:lstStyle/>
        <a:p>
          <a:r>
            <a:rPr lang="en-US" dirty="0"/>
            <a:t>Digital worker should be part of an organization’s overall digital transformation strategy</a:t>
          </a:r>
        </a:p>
      </dgm:t>
    </dgm:pt>
    <dgm:pt modelId="{A93C189F-F3D0-43BD-A924-7593FA94E986}" type="parTrans" cxnId="{4CF58679-8F4E-4819-9372-8F69E2ECCAC3}">
      <dgm:prSet/>
      <dgm:spPr/>
      <dgm:t>
        <a:bodyPr/>
        <a:lstStyle/>
        <a:p>
          <a:endParaRPr lang="en-US"/>
        </a:p>
      </dgm:t>
    </dgm:pt>
    <dgm:pt modelId="{1A02F380-3545-4897-9419-13FE6F3ADEAC}" type="sibTrans" cxnId="{4CF58679-8F4E-4819-9372-8F69E2ECCAC3}">
      <dgm:prSet/>
      <dgm:spPr/>
      <dgm:t>
        <a:bodyPr/>
        <a:lstStyle/>
        <a:p>
          <a:endParaRPr lang="en-US"/>
        </a:p>
      </dgm:t>
    </dgm:pt>
    <dgm:pt modelId="{1F0F43C7-A5AC-47F9-993A-5ED7E5C9A84F}">
      <dgm:prSet/>
      <dgm:spPr/>
      <dgm:t>
        <a:bodyPr/>
        <a:lstStyle/>
        <a:p>
          <a:r>
            <a:rPr lang="en-US" dirty="0"/>
            <a:t>Digital workers can work as individuals or in a workforce</a:t>
          </a:r>
        </a:p>
      </dgm:t>
    </dgm:pt>
    <dgm:pt modelId="{5C573A92-4E0E-427B-A58A-CF8F5EFAAD4E}" type="parTrans" cxnId="{CCD34778-AC51-4BFD-9FC4-2DDA91168704}">
      <dgm:prSet/>
      <dgm:spPr/>
      <dgm:t>
        <a:bodyPr/>
        <a:lstStyle/>
        <a:p>
          <a:endParaRPr lang="en-US"/>
        </a:p>
      </dgm:t>
    </dgm:pt>
    <dgm:pt modelId="{9652B4B2-9901-409C-9436-8F9BACF8A5E1}" type="sibTrans" cxnId="{CCD34778-AC51-4BFD-9FC4-2DDA91168704}">
      <dgm:prSet/>
      <dgm:spPr/>
      <dgm:t>
        <a:bodyPr/>
        <a:lstStyle/>
        <a:p>
          <a:endParaRPr lang="en-US"/>
        </a:p>
      </dgm:t>
    </dgm:pt>
    <dgm:pt modelId="{46A95FA3-709D-41C6-8A8E-D111C8FB78A0}">
      <dgm:prSet/>
      <dgm:spPr/>
      <dgm:t>
        <a:bodyPr/>
        <a:lstStyle/>
        <a:p>
          <a:r>
            <a:rPr lang="en-US" dirty="0"/>
            <a:t>Intelligence level of digital worker can evolve</a:t>
          </a:r>
        </a:p>
      </dgm:t>
    </dgm:pt>
    <dgm:pt modelId="{4B96F624-250D-4D2B-9B18-B58864BC030F}" type="parTrans" cxnId="{428A6F20-B9F4-4AD8-BCEB-99BC78593E27}">
      <dgm:prSet/>
      <dgm:spPr/>
      <dgm:t>
        <a:bodyPr/>
        <a:lstStyle/>
        <a:p>
          <a:endParaRPr lang="en-US"/>
        </a:p>
      </dgm:t>
    </dgm:pt>
    <dgm:pt modelId="{85CE12F4-F204-49FB-96C7-1D64321F489F}" type="sibTrans" cxnId="{428A6F20-B9F4-4AD8-BCEB-99BC78593E27}">
      <dgm:prSet/>
      <dgm:spPr/>
      <dgm:t>
        <a:bodyPr/>
        <a:lstStyle/>
        <a:p>
          <a:endParaRPr lang="en-US"/>
        </a:p>
      </dgm:t>
    </dgm:pt>
    <dgm:pt modelId="{404C601C-5C91-4D35-AD1E-4E6927FE9E61}" type="pres">
      <dgm:prSet presAssocID="{56A90C60-E63C-4DC5-8B72-E44FA411ED76}" presName="linear" presStyleCnt="0">
        <dgm:presLayoutVars>
          <dgm:animLvl val="lvl"/>
          <dgm:resizeHandles val="exact"/>
        </dgm:presLayoutVars>
      </dgm:prSet>
      <dgm:spPr/>
    </dgm:pt>
    <dgm:pt modelId="{02AD148B-584E-4011-A1DE-B49980334019}" type="pres">
      <dgm:prSet presAssocID="{D03E106E-E4AE-49E8-972E-2166D6E659CA}" presName="parentText" presStyleLbl="node1" presStyleIdx="0" presStyleCnt="3">
        <dgm:presLayoutVars>
          <dgm:chMax val="0"/>
          <dgm:bulletEnabled val="1"/>
        </dgm:presLayoutVars>
      </dgm:prSet>
      <dgm:spPr/>
    </dgm:pt>
    <dgm:pt modelId="{225D321D-DB75-43E7-9B0B-8A083380E548}" type="pres">
      <dgm:prSet presAssocID="{1A02F380-3545-4897-9419-13FE6F3ADEAC}" presName="spacer" presStyleCnt="0"/>
      <dgm:spPr/>
    </dgm:pt>
    <dgm:pt modelId="{FA5A568C-2A96-4D74-B5B3-A5DDDA604F35}" type="pres">
      <dgm:prSet presAssocID="{1F0F43C7-A5AC-47F9-993A-5ED7E5C9A84F}" presName="parentText" presStyleLbl="node1" presStyleIdx="1" presStyleCnt="3">
        <dgm:presLayoutVars>
          <dgm:chMax val="0"/>
          <dgm:bulletEnabled val="1"/>
        </dgm:presLayoutVars>
      </dgm:prSet>
      <dgm:spPr/>
    </dgm:pt>
    <dgm:pt modelId="{268F8980-B79C-4C06-8F37-077869DD2754}" type="pres">
      <dgm:prSet presAssocID="{9652B4B2-9901-409C-9436-8F9BACF8A5E1}" presName="spacer" presStyleCnt="0"/>
      <dgm:spPr/>
    </dgm:pt>
    <dgm:pt modelId="{5FB5CFC6-0591-4BA2-A0BA-B24285800EED}" type="pres">
      <dgm:prSet presAssocID="{46A95FA3-709D-41C6-8A8E-D111C8FB78A0}" presName="parentText" presStyleLbl="node1" presStyleIdx="2" presStyleCnt="3">
        <dgm:presLayoutVars>
          <dgm:chMax val="0"/>
          <dgm:bulletEnabled val="1"/>
        </dgm:presLayoutVars>
      </dgm:prSet>
      <dgm:spPr/>
    </dgm:pt>
  </dgm:ptLst>
  <dgm:cxnLst>
    <dgm:cxn modelId="{428A6F20-B9F4-4AD8-BCEB-99BC78593E27}" srcId="{56A90C60-E63C-4DC5-8B72-E44FA411ED76}" destId="{46A95FA3-709D-41C6-8A8E-D111C8FB78A0}" srcOrd="2" destOrd="0" parTransId="{4B96F624-250D-4D2B-9B18-B58864BC030F}" sibTransId="{85CE12F4-F204-49FB-96C7-1D64321F489F}"/>
    <dgm:cxn modelId="{AA415C30-AA4E-4802-B168-4A35403C3ABF}" type="presOf" srcId="{D03E106E-E4AE-49E8-972E-2166D6E659CA}" destId="{02AD148B-584E-4011-A1DE-B49980334019}" srcOrd="0" destOrd="0" presId="urn:microsoft.com/office/officeart/2005/8/layout/vList2"/>
    <dgm:cxn modelId="{CCD34778-AC51-4BFD-9FC4-2DDA91168704}" srcId="{56A90C60-E63C-4DC5-8B72-E44FA411ED76}" destId="{1F0F43C7-A5AC-47F9-993A-5ED7E5C9A84F}" srcOrd="1" destOrd="0" parTransId="{5C573A92-4E0E-427B-A58A-CF8F5EFAAD4E}" sibTransId="{9652B4B2-9901-409C-9436-8F9BACF8A5E1}"/>
    <dgm:cxn modelId="{4CF58679-8F4E-4819-9372-8F69E2ECCAC3}" srcId="{56A90C60-E63C-4DC5-8B72-E44FA411ED76}" destId="{D03E106E-E4AE-49E8-972E-2166D6E659CA}" srcOrd="0" destOrd="0" parTransId="{A93C189F-F3D0-43BD-A924-7593FA94E986}" sibTransId="{1A02F380-3545-4897-9419-13FE6F3ADEAC}"/>
    <dgm:cxn modelId="{DF388B7B-D5E6-45FA-B8A5-90A20B80AB7A}" type="presOf" srcId="{1F0F43C7-A5AC-47F9-993A-5ED7E5C9A84F}" destId="{FA5A568C-2A96-4D74-B5B3-A5DDDA604F35}" srcOrd="0" destOrd="0" presId="urn:microsoft.com/office/officeart/2005/8/layout/vList2"/>
    <dgm:cxn modelId="{9C1E9B7B-C89B-451E-B0C5-0DEA206C5940}" type="presOf" srcId="{56A90C60-E63C-4DC5-8B72-E44FA411ED76}" destId="{404C601C-5C91-4D35-AD1E-4E6927FE9E61}" srcOrd="0" destOrd="0" presId="urn:microsoft.com/office/officeart/2005/8/layout/vList2"/>
    <dgm:cxn modelId="{7E14EDD5-CC39-420F-8DCD-37342278CE1E}" type="presOf" srcId="{46A95FA3-709D-41C6-8A8E-D111C8FB78A0}" destId="{5FB5CFC6-0591-4BA2-A0BA-B24285800EED}" srcOrd="0" destOrd="0" presId="urn:microsoft.com/office/officeart/2005/8/layout/vList2"/>
    <dgm:cxn modelId="{3D17A39D-5A5F-47FD-BE99-05BC731B0172}" type="presParOf" srcId="{404C601C-5C91-4D35-AD1E-4E6927FE9E61}" destId="{02AD148B-584E-4011-A1DE-B49980334019}" srcOrd="0" destOrd="0" presId="urn:microsoft.com/office/officeart/2005/8/layout/vList2"/>
    <dgm:cxn modelId="{BA02181A-6645-43B2-8BDE-CB5796BD5EB0}" type="presParOf" srcId="{404C601C-5C91-4D35-AD1E-4E6927FE9E61}" destId="{225D321D-DB75-43E7-9B0B-8A083380E548}" srcOrd="1" destOrd="0" presId="urn:microsoft.com/office/officeart/2005/8/layout/vList2"/>
    <dgm:cxn modelId="{B6288AD8-DDAE-4F1F-9825-FCE74FCBB400}" type="presParOf" srcId="{404C601C-5C91-4D35-AD1E-4E6927FE9E61}" destId="{FA5A568C-2A96-4D74-B5B3-A5DDDA604F35}" srcOrd="2" destOrd="0" presId="urn:microsoft.com/office/officeart/2005/8/layout/vList2"/>
    <dgm:cxn modelId="{872D9401-D659-4EB0-861E-E5D6F3EFA950}" type="presParOf" srcId="{404C601C-5C91-4D35-AD1E-4E6927FE9E61}" destId="{268F8980-B79C-4C06-8F37-077869DD2754}" srcOrd="3" destOrd="0" presId="urn:microsoft.com/office/officeart/2005/8/layout/vList2"/>
    <dgm:cxn modelId="{1178336A-2A6E-4118-A931-588EF5B28057}" type="presParOf" srcId="{404C601C-5C91-4D35-AD1E-4E6927FE9E61}" destId="{5FB5CFC6-0591-4BA2-A0BA-B24285800EED}"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C1E820-92FA-45C0-9970-9C35D59C022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BFEDFE9-AF3E-4CBD-85CA-1832FFFD5A78}">
      <dgm:prSet/>
      <dgm:spPr/>
      <dgm:t>
        <a:bodyPr/>
        <a:lstStyle/>
        <a:p>
          <a:pPr>
            <a:lnSpc>
              <a:spcPct val="100000"/>
            </a:lnSpc>
          </a:pPr>
          <a:r>
            <a:rPr lang="en-US" b="0" i="0" dirty="0"/>
            <a:t>E2E IPA – Long-term  integrated strategy</a:t>
          </a:r>
          <a:endParaRPr lang="en-US" dirty="0"/>
        </a:p>
      </dgm:t>
    </dgm:pt>
    <dgm:pt modelId="{A4DCD67B-5BEF-4449-B6DE-5E88FA68BEC0}" type="parTrans" cxnId="{2D3EA324-F90F-4693-8471-9055EA8A2ABD}">
      <dgm:prSet/>
      <dgm:spPr/>
      <dgm:t>
        <a:bodyPr/>
        <a:lstStyle/>
        <a:p>
          <a:endParaRPr lang="en-US"/>
        </a:p>
      </dgm:t>
    </dgm:pt>
    <dgm:pt modelId="{85E1D949-0E16-40B4-9F76-C2B00E66A709}" type="sibTrans" cxnId="{2D3EA324-F90F-4693-8471-9055EA8A2ABD}">
      <dgm:prSet/>
      <dgm:spPr/>
      <dgm:t>
        <a:bodyPr/>
        <a:lstStyle/>
        <a:p>
          <a:endParaRPr lang="en-US"/>
        </a:p>
      </dgm:t>
    </dgm:pt>
    <dgm:pt modelId="{9F78160E-6364-4168-8275-D0D99F06C83A}">
      <dgm:prSet/>
      <dgm:spPr/>
      <dgm:t>
        <a:bodyPr/>
        <a:lstStyle/>
        <a:p>
          <a:pPr>
            <a:lnSpc>
              <a:spcPct val="100000"/>
            </a:lnSpc>
          </a:pPr>
          <a:r>
            <a:rPr lang="en-US"/>
            <a:t>A</a:t>
          </a:r>
          <a:r>
            <a:rPr lang="en-US" b="0" i="0"/>
            <a:t>lign business goals, identify processes to optimize and choose complementary technologies</a:t>
          </a:r>
          <a:endParaRPr lang="en-US" dirty="0"/>
        </a:p>
      </dgm:t>
    </dgm:pt>
    <dgm:pt modelId="{AD176E22-FCBF-416F-8614-44CAF51CED7D}" type="parTrans" cxnId="{2C2CEC26-A725-463A-A58D-8DE5571348DF}">
      <dgm:prSet/>
      <dgm:spPr/>
      <dgm:t>
        <a:bodyPr/>
        <a:lstStyle/>
        <a:p>
          <a:endParaRPr lang="en-US"/>
        </a:p>
      </dgm:t>
    </dgm:pt>
    <dgm:pt modelId="{7D4982E7-C369-4088-B5FE-0955624CB70D}" type="sibTrans" cxnId="{2C2CEC26-A725-463A-A58D-8DE5571348DF}">
      <dgm:prSet/>
      <dgm:spPr/>
      <dgm:t>
        <a:bodyPr/>
        <a:lstStyle/>
        <a:p>
          <a:endParaRPr lang="en-US"/>
        </a:p>
      </dgm:t>
    </dgm:pt>
    <dgm:pt modelId="{0BC6A18D-A34F-432A-85D8-2092698AC1F2}" type="pres">
      <dgm:prSet presAssocID="{54C1E820-92FA-45C0-9970-9C35D59C0224}" presName="root" presStyleCnt="0">
        <dgm:presLayoutVars>
          <dgm:dir/>
          <dgm:resizeHandles val="exact"/>
        </dgm:presLayoutVars>
      </dgm:prSet>
      <dgm:spPr/>
    </dgm:pt>
    <dgm:pt modelId="{4EC87033-7644-4A3F-B307-93DD6E7E7669}" type="pres">
      <dgm:prSet presAssocID="{BBFEDFE9-AF3E-4CBD-85CA-1832FFFD5A78}" presName="compNode" presStyleCnt="0"/>
      <dgm:spPr/>
    </dgm:pt>
    <dgm:pt modelId="{38125385-6EBF-4128-B2D7-BFE06865BCC7}" type="pres">
      <dgm:prSet presAssocID="{BBFEDFE9-AF3E-4CBD-85CA-1832FFFD5A78}" presName="bgRect" presStyleLbl="bgShp" presStyleIdx="0" presStyleCnt="2"/>
      <dgm:spPr/>
    </dgm:pt>
    <dgm:pt modelId="{9783D95D-20C1-4146-917D-0DFE86E6E9B4}" type="pres">
      <dgm:prSet presAssocID="{BBFEDFE9-AF3E-4CBD-85CA-1832FFFD5A7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hecklist outline"/>
        </a:ext>
      </dgm:extLst>
    </dgm:pt>
    <dgm:pt modelId="{79D8D29C-068D-4145-B968-EE16AD7EDD83}" type="pres">
      <dgm:prSet presAssocID="{BBFEDFE9-AF3E-4CBD-85CA-1832FFFD5A78}" presName="spaceRect" presStyleCnt="0"/>
      <dgm:spPr/>
    </dgm:pt>
    <dgm:pt modelId="{7BD47750-E6D9-469C-8847-E2B00C3EF18E}" type="pres">
      <dgm:prSet presAssocID="{BBFEDFE9-AF3E-4CBD-85CA-1832FFFD5A78}" presName="parTx" presStyleLbl="revTx" presStyleIdx="0" presStyleCnt="2">
        <dgm:presLayoutVars>
          <dgm:chMax val="0"/>
          <dgm:chPref val="0"/>
        </dgm:presLayoutVars>
      </dgm:prSet>
      <dgm:spPr/>
    </dgm:pt>
    <dgm:pt modelId="{3024ECDE-5C8B-4D09-BDE6-FA380D2580E6}" type="pres">
      <dgm:prSet presAssocID="{85E1D949-0E16-40B4-9F76-C2B00E66A709}" presName="sibTrans" presStyleCnt="0"/>
      <dgm:spPr/>
    </dgm:pt>
    <dgm:pt modelId="{D3CCA404-F7C7-4BBF-B690-1F1187301B5A}" type="pres">
      <dgm:prSet presAssocID="{9F78160E-6364-4168-8275-D0D99F06C83A}" presName="compNode" presStyleCnt="0"/>
      <dgm:spPr/>
    </dgm:pt>
    <dgm:pt modelId="{0A18E71A-87BA-4FCF-86E4-65B7CBC55551}" type="pres">
      <dgm:prSet presAssocID="{9F78160E-6364-4168-8275-D0D99F06C83A}" presName="bgRect" presStyleLbl="bgShp" presStyleIdx="1" presStyleCnt="2"/>
      <dgm:spPr/>
    </dgm:pt>
    <dgm:pt modelId="{3BBCA97E-64CF-4A95-A57B-958EC9357DF5}" type="pres">
      <dgm:prSet presAssocID="{9F78160E-6364-4168-8275-D0D99F06C83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Handshake with solid fill"/>
        </a:ext>
      </dgm:extLst>
    </dgm:pt>
    <dgm:pt modelId="{280CF06A-F3B3-4024-B6EC-E68C0631E3D6}" type="pres">
      <dgm:prSet presAssocID="{9F78160E-6364-4168-8275-D0D99F06C83A}" presName="spaceRect" presStyleCnt="0"/>
      <dgm:spPr/>
    </dgm:pt>
    <dgm:pt modelId="{88E6CD3D-8A1F-40C8-BAF7-AA6D445EC3A9}" type="pres">
      <dgm:prSet presAssocID="{9F78160E-6364-4168-8275-D0D99F06C83A}" presName="parTx" presStyleLbl="revTx" presStyleIdx="1" presStyleCnt="2">
        <dgm:presLayoutVars>
          <dgm:chMax val="0"/>
          <dgm:chPref val="0"/>
        </dgm:presLayoutVars>
      </dgm:prSet>
      <dgm:spPr/>
    </dgm:pt>
  </dgm:ptLst>
  <dgm:cxnLst>
    <dgm:cxn modelId="{2D3EA324-F90F-4693-8471-9055EA8A2ABD}" srcId="{54C1E820-92FA-45C0-9970-9C35D59C0224}" destId="{BBFEDFE9-AF3E-4CBD-85CA-1832FFFD5A78}" srcOrd="0" destOrd="0" parTransId="{A4DCD67B-5BEF-4449-B6DE-5E88FA68BEC0}" sibTransId="{85E1D949-0E16-40B4-9F76-C2B00E66A709}"/>
    <dgm:cxn modelId="{2C2CEC26-A725-463A-A58D-8DE5571348DF}" srcId="{54C1E820-92FA-45C0-9970-9C35D59C0224}" destId="{9F78160E-6364-4168-8275-D0D99F06C83A}" srcOrd="1" destOrd="0" parTransId="{AD176E22-FCBF-416F-8614-44CAF51CED7D}" sibTransId="{7D4982E7-C369-4088-B5FE-0955624CB70D}"/>
    <dgm:cxn modelId="{B9FD8783-0E59-475D-AD6C-4CEB1114E03A}" type="presOf" srcId="{54C1E820-92FA-45C0-9970-9C35D59C0224}" destId="{0BC6A18D-A34F-432A-85D8-2092698AC1F2}" srcOrd="0" destOrd="0" presId="urn:microsoft.com/office/officeart/2018/2/layout/IconVerticalSolidList"/>
    <dgm:cxn modelId="{9B8765BB-8436-4A34-81C4-1D35D216ADA0}" type="presOf" srcId="{9F78160E-6364-4168-8275-D0D99F06C83A}" destId="{88E6CD3D-8A1F-40C8-BAF7-AA6D445EC3A9}" srcOrd="0" destOrd="0" presId="urn:microsoft.com/office/officeart/2018/2/layout/IconVerticalSolidList"/>
    <dgm:cxn modelId="{1F98D6FC-A365-424F-AA29-836940041BA6}" type="presOf" srcId="{BBFEDFE9-AF3E-4CBD-85CA-1832FFFD5A78}" destId="{7BD47750-E6D9-469C-8847-E2B00C3EF18E}" srcOrd="0" destOrd="0" presId="urn:microsoft.com/office/officeart/2018/2/layout/IconVerticalSolidList"/>
    <dgm:cxn modelId="{2B141844-0242-4CF2-A9E0-43ED521147A1}" type="presParOf" srcId="{0BC6A18D-A34F-432A-85D8-2092698AC1F2}" destId="{4EC87033-7644-4A3F-B307-93DD6E7E7669}" srcOrd="0" destOrd="0" presId="urn:microsoft.com/office/officeart/2018/2/layout/IconVerticalSolidList"/>
    <dgm:cxn modelId="{3930FE3B-7034-4DEC-9F41-95CCF9F6CC09}" type="presParOf" srcId="{4EC87033-7644-4A3F-B307-93DD6E7E7669}" destId="{38125385-6EBF-4128-B2D7-BFE06865BCC7}" srcOrd="0" destOrd="0" presId="urn:microsoft.com/office/officeart/2018/2/layout/IconVerticalSolidList"/>
    <dgm:cxn modelId="{CFEDEEAD-18C8-4D55-97A3-EB9C6C2BA3A6}" type="presParOf" srcId="{4EC87033-7644-4A3F-B307-93DD6E7E7669}" destId="{9783D95D-20C1-4146-917D-0DFE86E6E9B4}" srcOrd="1" destOrd="0" presId="urn:microsoft.com/office/officeart/2018/2/layout/IconVerticalSolidList"/>
    <dgm:cxn modelId="{E7F26815-C3AB-44B6-93F0-4A57FA4BD7D6}" type="presParOf" srcId="{4EC87033-7644-4A3F-B307-93DD6E7E7669}" destId="{79D8D29C-068D-4145-B968-EE16AD7EDD83}" srcOrd="2" destOrd="0" presId="urn:microsoft.com/office/officeart/2018/2/layout/IconVerticalSolidList"/>
    <dgm:cxn modelId="{A9D6F778-933A-4745-8379-880C10BA5C36}" type="presParOf" srcId="{4EC87033-7644-4A3F-B307-93DD6E7E7669}" destId="{7BD47750-E6D9-469C-8847-E2B00C3EF18E}" srcOrd="3" destOrd="0" presId="urn:microsoft.com/office/officeart/2018/2/layout/IconVerticalSolidList"/>
    <dgm:cxn modelId="{BA5FA57D-12EA-492F-A4D3-C097E2D00648}" type="presParOf" srcId="{0BC6A18D-A34F-432A-85D8-2092698AC1F2}" destId="{3024ECDE-5C8B-4D09-BDE6-FA380D2580E6}" srcOrd="1" destOrd="0" presId="urn:microsoft.com/office/officeart/2018/2/layout/IconVerticalSolidList"/>
    <dgm:cxn modelId="{BA0D3224-65DE-46AF-ADA4-F20A2AA9E300}" type="presParOf" srcId="{0BC6A18D-A34F-432A-85D8-2092698AC1F2}" destId="{D3CCA404-F7C7-4BBF-B690-1F1187301B5A}" srcOrd="2" destOrd="0" presId="urn:microsoft.com/office/officeart/2018/2/layout/IconVerticalSolidList"/>
    <dgm:cxn modelId="{E7859929-869B-4AD2-8FE9-37970A1D6946}" type="presParOf" srcId="{D3CCA404-F7C7-4BBF-B690-1F1187301B5A}" destId="{0A18E71A-87BA-4FCF-86E4-65B7CBC55551}" srcOrd="0" destOrd="0" presId="urn:microsoft.com/office/officeart/2018/2/layout/IconVerticalSolidList"/>
    <dgm:cxn modelId="{E78E758F-89A4-4BDE-87F4-19755E411A22}" type="presParOf" srcId="{D3CCA404-F7C7-4BBF-B690-1F1187301B5A}" destId="{3BBCA97E-64CF-4A95-A57B-958EC9357DF5}" srcOrd="1" destOrd="0" presId="urn:microsoft.com/office/officeart/2018/2/layout/IconVerticalSolidList"/>
    <dgm:cxn modelId="{D080A1F0-F5A1-499C-AE6C-14001D348368}" type="presParOf" srcId="{D3CCA404-F7C7-4BBF-B690-1F1187301B5A}" destId="{280CF06A-F3B3-4024-B6EC-E68C0631E3D6}" srcOrd="2" destOrd="0" presId="urn:microsoft.com/office/officeart/2018/2/layout/IconVerticalSolidList"/>
    <dgm:cxn modelId="{321D25A4-EF46-45F2-9E68-048F0865E6A4}" type="presParOf" srcId="{D3CCA404-F7C7-4BBF-B690-1F1187301B5A}" destId="{88E6CD3D-8A1F-40C8-BAF7-AA6D445EC3A9}"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EB0F1D4-E2D1-4869-A6F3-16021BDBCFF0}"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8AC2E9B5-D62E-485E-8F98-8950334E3046}">
      <dgm:prSet phldrT="[Text]"/>
      <dgm:spPr/>
      <dgm:t>
        <a:bodyPr/>
        <a:lstStyle/>
        <a:p>
          <a:r>
            <a:rPr lang="en-US" dirty="0">
              <a:solidFill>
                <a:schemeClr val="bg1"/>
              </a:solidFill>
              <a:latin typeface="Gartner sans"/>
            </a:rPr>
            <a:t>RPA</a:t>
          </a:r>
          <a:endParaRPr lang="en-US" dirty="0">
            <a:solidFill>
              <a:schemeClr val="bg1"/>
            </a:solidFill>
          </a:endParaRPr>
        </a:p>
      </dgm:t>
    </dgm:pt>
    <dgm:pt modelId="{01A36840-CD23-4ACB-B84E-8AC7114FF94C}" type="parTrans" cxnId="{35C36754-E805-4E2B-BA2D-ED554B81D2E5}">
      <dgm:prSet/>
      <dgm:spPr/>
      <dgm:t>
        <a:bodyPr/>
        <a:lstStyle/>
        <a:p>
          <a:endParaRPr lang="en-US"/>
        </a:p>
      </dgm:t>
    </dgm:pt>
    <dgm:pt modelId="{A7A1941B-A010-4161-AA9A-6E99BB3E1B72}" type="sibTrans" cxnId="{35C36754-E805-4E2B-BA2D-ED554B81D2E5}">
      <dgm:prSet/>
      <dgm:spPr/>
      <dgm:t>
        <a:bodyPr/>
        <a:lstStyle/>
        <a:p>
          <a:endParaRPr lang="en-US"/>
        </a:p>
      </dgm:t>
    </dgm:pt>
    <dgm:pt modelId="{2E244A64-D861-4327-ADDA-7B3A5D2ED22B}">
      <dgm:prSet phldrT="[Text]"/>
      <dgm:spPr/>
      <dgm:t>
        <a:bodyPr/>
        <a:lstStyle/>
        <a:p>
          <a:r>
            <a:rPr lang="en-US" dirty="0"/>
            <a:t>Robotic Process Automation </a:t>
          </a:r>
        </a:p>
      </dgm:t>
    </dgm:pt>
    <dgm:pt modelId="{2FA8AA88-8322-4810-9CE9-9C3DC347F066}" type="parTrans" cxnId="{D33777C3-15AB-4C21-8855-9A11171DC71B}">
      <dgm:prSet/>
      <dgm:spPr/>
      <dgm:t>
        <a:bodyPr/>
        <a:lstStyle/>
        <a:p>
          <a:endParaRPr lang="en-US"/>
        </a:p>
      </dgm:t>
    </dgm:pt>
    <dgm:pt modelId="{C200B29C-92E2-483A-9944-076117A8B5F5}" type="sibTrans" cxnId="{D33777C3-15AB-4C21-8855-9A11171DC71B}">
      <dgm:prSet/>
      <dgm:spPr/>
      <dgm:t>
        <a:bodyPr/>
        <a:lstStyle/>
        <a:p>
          <a:endParaRPr lang="en-US"/>
        </a:p>
      </dgm:t>
    </dgm:pt>
    <dgm:pt modelId="{1EBD9B65-0755-4E35-9F0B-1946F332305F}">
      <dgm:prSet phldrT="[Text]"/>
      <dgm:spPr/>
      <dgm:t>
        <a:bodyPr/>
        <a:lstStyle/>
        <a:p>
          <a:r>
            <a:rPr lang="en-US" dirty="0">
              <a:solidFill>
                <a:srgbClr val="424242"/>
              </a:solidFill>
              <a:latin typeface="Gartner sans"/>
            </a:rPr>
            <a:t>Providing quick relief as a noninvasive form of integration</a:t>
          </a:r>
          <a:endParaRPr lang="en-US" dirty="0"/>
        </a:p>
      </dgm:t>
    </dgm:pt>
    <dgm:pt modelId="{BC053EC4-12F7-40F3-9DAA-741AF6F65197}" type="parTrans" cxnId="{A6BDD45F-88CE-4BAC-8093-8D11388C1E31}">
      <dgm:prSet/>
      <dgm:spPr/>
      <dgm:t>
        <a:bodyPr/>
        <a:lstStyle/>
        <a:p>
          <a:endParaRPr lang="en-US"/>
        </a:p>
      </dgm:t>
    </dgm:pt>
    <dgm:pt modelId="{62E23EB7-64F6-4F28-9F50-130D61C2C96C}" type="sibTrans" cxnId="{A6BDD45F-88CE-4BAC-8093-8D11388C1E31}">
      <dgm:prSet/>
      <dgm:spPr/>
      <dgm:t>
        <a:bodyPr/>
        <a:lstStyle/>
        <a:p>
          <a:endParaRPr lang="en-US"/>
        </a:p>
      </dgm:t>
    </dgm:pt>
    <dgm:pt modelId="{BD15BC1D-3C6B-448D-8F26-EF84ABB05BBA}">
      <dgm:prSet phldrT="[Text]"/>
      <dgm:spPr/>
      <dgm:t>
        <a:bodyPr/>
        <a:lstStyle/>
        <a:p>
          <a:r>
            <a:rPr lang="en-US" b="0" i="0" dirty="0">
              <a:solidFill>
                <a:schemeClr val="bg1"/>
              </a:solidFill>
              <a:effectLst/>
              <a:latin typeface="Gartner sans"/>
            </a:rPr>
            <a:t>iBPMS</a:t>
          </a:r>
          <a:endParaRPr lang="en-US" dirty="0">
            <a:solidFill>
              <a:schemeClr val="bg1"/>
            </a:solidFill>
          </a:endParaRPr>
        </a:p>
      </dgm:t>
    </dgm:pt>
    <dgm:pt modelId="{A6FDE038-2BE1-457C-B3FB-199B9CFEF478}" type="parTrans" cxnId="{2C2C3A9B-55A7-4289-9059-427A4C41DF12}">
      <dgm:prSet/>
      <dgm:spPr/>
      <dgm:t>
        <a:bodyPr/>
        <a:lstStyle/>
        <a:p>
          <a:endParaRPr lang="en-US"/>
        </a:p>
      </dgm:t>
    </dgm:pt>
    <dgm:pt modelId="{6328085D-7C0A-456B-AA78-E55F99FCE43D}" type="sibTrans" cxnId="{2C2C3A9B-55A7-4289-9059-427A4C41DF12}">
      <dgm:prSet/>
      <dgm:spPr/>
      <dgm:t>
        <a:bodyPr/>
        <a:lstStyle/>
        <a:p>
          <a:endParaRPr lang="en-US"/>
        </a:p>
      </dgm:t>
    </dgm:pt>
    <dgm:pt modelId="{9795A0FB-E3E3-4F35-9220-AF627CB58823}">
      <dgm:prSet phldrT="[Text]"/>
      <dgm:spPr/>
      <dgm:t>
        <a:bodyPr/>
        <a:lstStyle/>
        <a:p>
          <a:r>
            <a:rPr lang="en-US" b="0" i="0" dirty="0">
              <a:solidFill>
                <a:schemeClr val="dk1"/>
              </a:solidFill>
              <a:effectLst/>
              <a:latin typeface="+mn-lt"/>
              <a:ea typeface="+mn-ea"/>
              <a:cs typeface="+mn-cs"/>
            </a:rPr>
            <a:t>Intelligent BPM Suites </a:t>
          </a:r>
          <a:endParaRPr lang="en-US" dirty="0"/>
        </a:p>
      </dgm:t>
    </dgm:pt>
    <dgm:pt modelId="{C109762F-602C-414A-B05C-F9858745BDC8}" type="parTrans" cxnId="{F7CFED7C-3BD4-426B-805B-7D0307751DAD}">
      <dgm:prSet/>
      <dgm:spPr/>
      <dgm:t>
        <a:bodyPr/>
        <a:lstStyle/>
        <a:p>
          <a:endParaRPr lang="en-US"/>
        </a:p>
      </dgm:t>
    </dgm:pt>
    <dgm:pt modelId="{12AE1236-77CA-4F3E-B90F-5D65B0D28AEC}" type="sibTrans" cxnId="{F7CFED7C-3BD4-426B-805B-7D0307751DAD}">
      <dgm:prSet/>
      <dgm:spPr/>
      <dgm:t>
        <a:bodyPr/>
        <a:lstStyle/>
        <a:p>
          <a:endParaRPr lang="en-US"/>
        </a:p>
      </dgm:t>
    </dgm:pt>
    <dgm:pt modelId="{139EB37E-B962-4D1A-9EF7-F2B05B40F37A}">
      <dgm:prSet phldrT="[Text]"/>
      <dgm:spPr/>
      <dgm:t>
        <a:bodyPr/>
        <a:lstStyle/>
        <a:p>
          <a:r>
            <a:rPr lang="en-US" b="0" i="0" dirty="0">
              <a:solidFill>
                <a:srgbClr val="424242"/>
              </a:solidFill>
              <a:effectLst/>
              <a:latin typeface="Gartner sans"/>
            </a:rPr>
            <a:t>Managing long-lived and cross-organization business processes</a:t>
          </a:r>
          <a:endParaRPr lang="en-US" dirty="0"/>
        </a:p>
      </dgm:t>
    </dgm:pt>
    <dgm:pt modelId="{53D99E0B-BC1A-4D00-9A58-00D2A66C853E}" type="parTrans" cxnId="{0DF5F541-B005-439C-A783-FF8582CE8F7F}">
      <dgm:prSet/>
      <dgm:spPr/>
      <dgm:t>
        <a:bodyPr/>
        <a:lstStyle/>
        <a:p>
          <a:endParaRPr lang="en-US"/>
        </a:p>
      </dgm:t>
    </dgm:pt>
    <dgm:pt modelId="{A6FBCE23-9BFB-4FAA-929B-78D3338554D7}" type="sibTrans" cxnId="{0DF5F541-B005-439C-A783-FF8582CE8F7F}">
      <dgm:prSet/>
      <dgm:spPr/>
      <dgm:t>
        <a:bodyPr/>
        <a:lstStyle/>
        <a:p>
          <a:endParaRPr lang="en-US"/>
        </a:p>
      </dgm:t>
    </dgm:pt>
    <dgm:pt modelId="{A7A77166-2721-47BB-9C4C-A1326A21AE69}">
      <dgm:prSet phldrT="[Text]"/>
      <dgm:spPr/>
      <dgm:t>
        <a:bodyPr/>
        <a:lstStyle/>
        <a:p>
          <a:r>
            <a:rPr lang="en-US" dirty="0"/>
            <a:t>LCAP</a:t>
          </a:r>
        </a:p>
      </dgm:t>
    </dgm:pt>
    <dgm:pt modelId="{27892284-5EC5-4268-BB22-77D9C14EADA1}" type="parTrans" cxnId="{B9EDE9F6-B191-4956-B0B4-551DC801C94E}">
      <dgm:prSet/>
      <dgm:spPr/>
      <dgm:t>
        <a:bodyPr/>
        <a:lstStyle/>
        <a:p>
          <a:endParaRPr lang="en-US"/>
        </a:p>
      </dgm:t>
    </dgm:pt>
    <dgm:pt modelId="{83D0F34C-3542-4788-A7A6-BF0A1DE47DAA}" type="sibTrans" cxnId="{B9EDE9F6-B191-4956-B0B4-551DC801C94E}">
      <dgm:prSet/>
      <dgm:spPr/>
      <dgm:t>
        <a:bodyPr/>
        <a:lstStyle/>
        <a:p>
          <a:endParaRPr lang="en-US"/>
        </a:p>
      </dgm:t>
    </dgm:pt>
    <dgm:pt modelId="{6C8088D2-87AE-4FD4-9386-908CEAC5380E}">
      <dgm:prSet phldrT="[Text]"/>
      <dgm:spPr/>
      <dgm:t>
        <a:bodyPr/>
        <a:lstStyle/>
        <a:p>
          <a:r>
            <a:rPr lang="en-US" b="0" i="0" dirty="0">
              <a:solidFill>
                <a:schemeClr val="dk1"/>
              </a:solidFill>
              <a:effectLst/>
              <a:latin typeface="+mn-lt"/>
              <a:ea typeface="+mn-ea"/>
              <a:cs typeface="+mn-cs"/>
            </a:rPr>
            <a:t>Low-Code Application Platforms </a:t>
          </a:r>
          <a:endParaRPr lang="en-US" dirty="0"/>
        </a:p>
      </dgm:t>
    </dgm:pt>
    <dgm:pt modelId="{0D441C07-BA1C-496F-949D-C555F7BBD330}" type="parTrans" cxnId="{70119271-0042-4AC0-9F4F-C5B2693F266C}">
      <dgm:prSet/>
      <dgm:spPr/>
      <dgm:t>
        <a:bodyPr/>
        <a:lstStyle/>
        <a:p>
          <a:endParaRPr lang="en-US"/>
        </a:p>
      </dgm:t>
    </dgm:pt>
    <dgm:pt modelId="{3514DDF7-69DA-4901-AF4A-A3A76BBCFBBF}" type="sibTrans" cxnId="{70119271-0042-4AC0-9F4F-C5B2693F266C}">
      <dgm:prSet/>
      <dgm:spPr/>
      <dgm:t>
        <a:bodyPr/>
        <a:lstStyle/>
        <a:p>
          <a:endParaRPr lang="en-US"/>
        </a:p>
      </dgm:t>
    </dgm:pt>
    <dgm:pt modelId="{CE375234-3218-412C-B360-2DC6DE7D08FD}">
      <dgm:prSet phldrT="[Text]"/>
      <dgm:spPr/>
      <dgm:t>
        <a:bodyPr/>
        <a:lstStyle/>
        <a:p>
          <a:r>
            <a:rPr lang="en-US" b="0" i="0" dirty="0">
              <a:solidFill>
                <a:srgbClr val="424242"/>
              </a:solidFill>
              <a:effectLst/>
              <a:latin typeface="Gartner sans"/>
            </a:rPr>
            <a:t>Modeling rapid automation of a business process</a:t>
          </a:r>
          <a:endParaRPr lang="en-US" dirty="0"/>
        </a:p>
      </dgm:t>
    </dgm:pt>
    <dgm:pt modelId="{CC164940-942E-40B7-8CB6-5DCAC2767CF8}" type="parTrans" cxnId="{CDAC829C-85CE-4654-A92D-FFF9B906121A}">
      <dgm:prSet/>
      <dgm:spPr/>
      <dgm:t>
        <a:bodyPr/>
        <a:lstStyle/>
        <a:p>
          <a:endParaRPr lang="en-US"/>
        </a:p>
      </dgm:t>
    </dgm:pt>
    <dgm:pt modelId="{1EC0059A-1C7A-4929-BE9F-9C79A28F1BBB}" type="sibTrans" cxnId="{CDAC829C-85CE-4654-A92D-FFF9B906121A}">
      <dgm:prSet/>
      <dgm:spPr/>
      <dgm:t>
        <a:bodyPr/>
        <a:lstStyle/>
        <a:p>
          <a:endParaRPr lang="en-US"/>
        </a:p>
      </dgm:t>
    </dgm:pt>
    <dgm:pt modelId="{09C81AB0-FFA8-43F3-8433-2334AF3CEB1E}" type="pres">
      <dgm:prSet presAssocID="{CEB0F1D4-E2D1-4869-A6F3-16021BDBCFF0}" presName="Name0" presStyleCnt="0">
        <dgm:presLayoutVars>
          <dgm:dir/>
          <dgm:animLvl val="lvl"/>
          <dgm:resizeHandles val="exact"/>
        </dgm:presLayoutVars>
      </dgm:prSet>
      <dgm:spPr/>
    </dgm:pt>
    <dgm:pt modelId="{CD60A2AF-0E72-4599-A294-B2D4806B47AC}" type="pres">
      <dgm:prSet presAssocID="{8AC2E9B5-D62E-485E-8F98-8950334E3046}" presName="linNode" presStyleCnt="0"/>
      <dgm:spPr/>
    </dgm:pt>
    <dgm:pt modelId="{AE927220-BD39-4367-9403-447F2D41FF3E}" type="pres">
      <dgm:prSet presAssocID="{8AC2E9B5-D62E-485E-8F98-8950334E3046}" presName="parentText" presStyleLbl="node1" presStyleIdx="0" presStyleCnt="3">
        <dgm:presLayoutVars>
          <dgm:chMax val="1"/>
          <dgm:bulletEnabled val="1"/>
        </dgm:presLayoutVars>
      </dgm:prSet>
      <dgm:spPr/>
    </dgm:pt>
    <dgm:pt modelId="{3951637D-AEB0-47E0-BE71-5DFE03A4FDE9}" type="pres">
      <dgm:prSet presAssocID="{8AC2E9B5-D62E-485E-8F98-8950334E3046}" presName="descendantText" presStyleLbl="alignAccFollowNode1" presStyleIdx="0" presStyleCnt="3">
        <dgm:presLayoutVars>
          <dgm:bulletEnabled val="1"/>
        </dgm:presLayoutVars>
      </dgm:prSet>
      <dgm:spPr/>
    </dgm:pt>
    <dgm:pt modelId="{60DA1126-C8D0-411C-B0A8-D26DCB7A9B96}" type="pres">
      <dgm:prSet presAssocID="{A7A1941B-A010-4161-AA9A-6E99BB3E1B72}" presName="sp" presStyleCnt="0"/>
      <dgm:spPr/>
    </dgm:pt>
    <dgm:pt modelId="{91235327-9572-4115-9C84-C569D937E82E}" type="pres">
      <dgm:prSet presAssocID="{BD15BC1D-3C6B-448D-8F26-EF84ABB05BBA}" presName="linNode" presStyleCnt="0"/>
      <dgm:spPr/>
    </dgm:pt>
    <dgm:pt modelId="{92E98E51-EF08-47E9-97B3-EB21482BE2CF}" type="pres">
      <dgm:prSet presAssocID="{BD15BC1D-3C6B-448D-8F26-EF84ABB05BBA}" presName="parentText" presStyleLbl="node1" presStyleIdx="1" presStyleCnt="3">
        <dgm:presLayoutVars>
          <dgm:chMax val="1"/>
          <dgm:bulletEnabled val="1"/>
        </dgm:presLayoutVars>
      </dgm:prSet>
      <dgm:spPr/>
    </dgm:pt>
    <dgm:pt modelId="{58B8D34C-0672-47FF-944A-F707504A277C}" type="pres">
      <dgm:prSet presAssocID="{BD15BC1D-3C6B-448D-8F26-EF84ABB05BBA}" presName="descendantText" presStyleLbl="alignAccFollowNode1" presStyleIdx="1" presStyleCnt="3">
        <dgm:presLayoutVars>
          <dgm:bulletEnabled val="1"/>
        </dgm:presLayoutVars>
      </dgm:prSet>
      <dgm:spPr/>
    </dgm:pt>
    <dgm:pt modelId="{4CE9A2E3-8B06-494A-8C43-02148ECF71AC}" type="pres">
      <dgm:prSet presAssocID="{6328085D-7C0A-456B-AA78-E55F99FCE43D}" presName="sp" presStyleCnt="0"/>
      <dgm:spPr/>
    </dgm:pt>
    <dgm:pt modelId="{14CEE9C8-ABF3-4C3E-B271-AE1E10BAAE9D}" type="pres">
      <dgm:prSet presAssocID="{A7A77166-2721-47BB-9C4C-A1326A21AE69}" presName="linNode" presStyleCnt="0"/>
      <dgm:spPr/>
    </dgm:pt>
    <dgm:pt modelId="{922FB3AF-DA2E-4C29-91D8-0B2A321DE758}" type="pres">
      <dgm:prSet presAssocID="{A7A77166-2721-47BB-9C4C-A1326A21AE69}" presName="parentText" presStyleLbl="node1" presStyleIdx="2" presStyleCnt="3">
        <dgm:presLayoutVars>
          <dgm:chMax val="1"/>
          <dgm:bulletEnabled val="1"/>
        </dgm:presLayoutVars>
      </dgm:prSet>
      <dgm:spPr/>
    </dgm:pt>
    <dgm:pt modelId="{67FD14D5-18FC-4B43-80F0-F6964C7AA2D7}" type="pres">
      <dgm:prSet presAssocID="{A7A77166-2721-47BB-9C4C-A1326A21AE69}" presName="descendantText" presStyleLbl="alignAccFollowNode1" presStyleIdx="2" presStyleCnt="3">
        <dgm:presLayoutVars>
          <dgm:bulletEnabled val="1"/>
        </dgm:presLayoutVars>
      </dgm:prSet>
      <dgm:spPr/>
    </dgm:pt>
  </dgm:ptLst>
  <dgm:cxnLst>
    <dgm:cxn modelId="{1315441A-08BE-4F04-AAC0-DA7D24CB2535}" type="presOf" srcId="{2E244A64-D861-4327-ADDA-7B3A5D2ED22B}" destId="{3951637D-AEB0-47E0-BE71-5DFE03A4FDE9}" srcOrd="0" destOrd="0" presId="urn:microsoft.com/office/officeart/2005/8/layout/vList5"/>
    <dgm:cxn modelId="{84B2991C-756E-4FD6-A8D5-E926553528CF}" type="presOf" srcId="{CE375234-3218-412C-B360-2DC6DE7D08FD}" destId="{67FD14D5-18FC-4B43-80F0-F6964C7AA2D7}" srcOrd="0" destOrd="1" presId="urn:microsoft.com/office/officeart/2005/8/layout/vList5"/>
    <dgm:cxn modelId="{A6BDD45F-88CE-4BAC-8093-8D11388C1E31}" srcId="{8AC2E9B5-D62E-485E-8F98-8950334E3046}" destId="{1EBD9B65-0755-4E35-9F0B-1946F332305F}" srcOrd="1" destOrd="0" parTransId="{BC053EC4-12F7-40F3-9DAA-741AF6F65197}" sibTransId="{62E23EB7-64F6-4F28-9F50-130D61C2C96C}"/>
    <dgm:cxn modelId="{0DF5F541-B005-439C-A783-FF8582CE8F7F}" srcId="{BD15BC1D-3C6B-448D-8F26-EF84ABB05BBA}" destId="{139EB37E-B962-4D1A-9EF7-F2B05B40F37A}" srcOrd="1" destOrd="0" parTransId="{53D99E0B-BC1A-4D00-9A58-00D2A66C853E}" sibTransId="{A6FBCE23-9BFB-4FAA-929B-78D3338554D7}"/>
    <dgm:cxn modelId="{9ED1214F-E63D-4112-8EC8-214711ADFDA1}" type="presOf" srcId="{A7A77166-2721-47BB-9C4C-A1326A21AE69}" destId="{922FB3AF-DA2E-4C29-91D8-0B2A321DE758}" srcOrd="0" destOrd="0" presId="urn:microsoft.com/office/officeart/2005/8/layout/vList5"/>
    <dgm:cxn modelId="{70119271-0042-4AC0-9F4F-C5B2693F266C}" srcId="{A7A77166-2721-47BB-9C4C-A1326A21AE69}" destId="{6C8088D2-87AE-4FD4-9386-908CEAC5380E}" srcOrd="0" destOrd="0" parTransId="{0D441C07-BA1C-496F-949D-C555F7BBD330}" sibTransId="{3514DDF7-69DA-4901-AF4A-A3A76BBCFBBF}"/>
    <dgm:cxn modelId="{35C36754-E805-4E2B-BA2D-ED554B81D2E5}" srcId="{CEB0F1D4-E2D1-4869-A6F3-16021BDBCFF0}" destId="{8AC2E9B5-D62E-485E-8F98-8950334E3046}" srcOrd="0" destOrd="0" parTransId="{01A36840-CD23-4ACB-B84E-8AC7114FF94C}" sibTransId="{A7A1941B-A010-4161-AA9A-6E99BB3E1B72}"/>
    <dgm:cxn modelId="{F7CFED7C-3BD4-426B-805B-7D0307751DAD}" srcId="{BD15BC1D-3C6B-448D-8F26-EF84ABB05BBA}" destId="{9795A0FB-E3E3-4F35-9220-AF627CB58823}" srcOrd="0" destOrd="0" parTransId="{C109762F-602C-414A-B05C-F9858745BDC8}" sibTransId="{12AE1236-77CA-4F3E-B90F-5D65B0D28AEC}"/>
    <dgm:cxn modelId="{DDA2488B-0A5B-44E7-A95B-6CFD3AECD276}" type="presOf" srcId="{9795A0FB-E3E3-4F35-9220-AF627CB58823}" destId="{58B8D34C-0672-47FF-944A-F707504A277C}" srcOrd="0" destOrd="0" presId="urn:microsoft.com/office/officeart/2005/8/layout/vList5"/>
    <dgm:cxn modelId="{673C1A8F-0AB2-4EB1-AD13-5E6F60F0FDCC}" type="presOf" srcId="{CEB0F1D4-E2D1-4869-A6F3-16021BDBCFF0}" destId="{09C81AB0-FFA8-43F3-8433-2334AF3CEB1E}" srcOrd="0" destOrd="0" presId="urn:microsoft.com/office/officeart/2005/8/layout/vList5"/>
    <dgm:cxn modelId="{137FC590-6C51-4F8A-8FD1-7C10321E987E}" type="presOf" srcId="{6C8088D2-87AE-4FD4-9386-908CEAC5380E}" destId="{67FD14D5-18FC-4B43-80F0-F6964C7AA2D7}" srcOrd="0" destOrd="0" presId="urn:microsoft.com/office/officeart/2005/8/layout/vList5"/>
    <dgm:cxn modelId="{2C2C3A9B-55A7-4289-9059-427A4C41DF12}" srcId="{CEB0F1D4-E2D1-4869-A6F3-16021BDBCFF0}" destId="{BD15BC1D-3C6B-448D-8F26-EF84ABB05BBA}" srcOrd="1" destOrd="0" parTransId="{A6FDE038-2BE1-457C-B3FB-199B9CFEF478}" sibTransId="{6328085D-7C0A-456B-AA78-E55F99FCE43D}"/>
    <dgm:cxn modelId="{CDAC829C-85CE-4654-A92D-FFF9B906121A}" srcId="{A7A77166-2721-47BB-9C4C-A1326A21AE69}" destId="{CE375234-3218-412C-B360-2DC6DE7D08FD}" srcOrd="1" destOrd="0" parTransId="{CC164940-942E-40B7-8CB6-5DCAC2767CF8}" sibTransId="{1EC0059A-1C7A-4929-BE9F-9C79A28F1BBB}"/>
    <dgm:cxn modelId="{9DC5F6AA-7272-4EBC-A19C-A340BB9C9A9A}" type="presOf" srcId="{BD15BC1D-3C6B-448D-8F26-EF84ABB05BBA}" destId="{92E98E51-EF08-47E9-97B3-EB21482BE2CF}" srcOrd="0" destOrd="0" presId="urn:microsoft.com/office/officeart/2005/8/layout/vList5"/>
    <dgm:cxn modelId="{F89C18C0-F683-44AD-BD5E-2C120946852E}" type="presOf" srcId="{139EB37E-B962-4D1A-9EF7-F2B05B40F37A}" destId="{58B8D34C-0672-47FF-944A-F707504A277C}" srcOrd="0" destOrd="1" presId="urn:microsoft.com/office/officeart/2005/8/layout/vList5"/>
    <dgm:cxn modelId="{D33777C3-15AB-4C21-8855-9A11171DC71B}" srcId="{8AC2E9B5-D62E-485E-8F98-8950334E3046}" destId="{2E244A64-D861-4327-ADDA-7B3A5D2ED22B}" srcOrd="0" destOrd="0" parTransId="{2FA8AA88-8322-4810-9CE9-9C3DC347F066}" sibTransId="{C200B29C-92E2-483A-9944-076117A8B5F5}"/>
    <dgm:cxn modelId="{94816AC4-0EB9-44A1-AE9C-5E886F041FA9}" type="presOf" srcId="{8AC2E9B5-D62E-485E-8F98-8950334E3046}" destId="{AE927220-BD39-4367-9403-447F2D41FF3E}" srcOrd="0" destOrd="0" presId="urn:microsoft.com/office/officeart/2005/8/layout/vList5"/>
    <dgm:cxn modelId="{7F2BA7E1-62C8-45A1-AB88-3F68A5B95289}" type="presOf" srcId="{1EBD9B65-0755-4E35-9F0B-1946F332305F}" destId="{3951637D-AEB0-47E0-BE71-5DFE03A4FDE9}" srcOrd="0" destOrd="1" presId="urn:microsoft.com/office/officeart/2005/8/layout/vList5"/>
    <dgm:cxn modelId="{B9EDE9F6-B191-4956-B0B4-551DC801C94E}" srcId="{CEB0F1D4-E2D1-4869-A6F3-16021BDBCFF0}" destId="{A7A77166-2721-47BB-9C4C-A1326A21AE69}" srcOrd="2" destOrd="0" parTransId="{27892284-5EC5-4268-BB22-77D9C14EADA1}" sibTransId="{83D0F34C-3542-4788-A7A6-BF0A1DE47DAA}"/>
    <dgm:cxn modelId="{EF47C93A-6918-4793-B841-9D42E16292E8}" type="presParOf" srcId="{09C81AB0-FFA8-43F3-8433-2334AF3CEB1E}" destId="{CD60A2AF-0E72-4599-A294-B2D4806B47AC}" srcOrd="0" destOrd="0" presId="urn:microsoft.com/office/officeart/2005/8/layout/vList5"/>
    <dgm:cxn modelId="{B83F7383-8EE7-46FC-9A83-ED9F11ECB11D}" type="presParOf" srcId="{CD60A2AF-0E72-4599-A294-B2D4806B47AC}" destId="{AE927220-BD39-4367-9403-447F2D41FF3E}" srcOrd="0" destOrd="0" presId="urn:microsoft.com/office/officeart/2005/8/layout/vList5"/>
    <dgm:cxn modelId="{B73B6CAC-DEC8-49B1-965E-0F22F71604FE}" type="presParOf" srcId="{CD60A2AF-0E72-4599-A294-B2D4806B47AC}" destId="{3951637D-AEB0-47E0-BE71-5DFE03A4FDE9}" srcOrd="1" destOrd="0" presId="urn:microsoft.com/office/officeart/2005/8/layout/vList5"/>
    <dgm:cxn modelId="{08C74567-17E1-4640-AED8-A93049BAEF94}" type="presParOf" srcId="{09C81AB0-FFA8-43F3-8433-2334AF3CEB1E}" destId="{60DA1126-C8D0-411C-B0A8-D26DCB7A9B96}" srcOrd="1" destOrd="0" presId="urn:microsoft.com/office/officeart/2005/8/layout/vList5"/>
    <dgm:cxn modelId="{FB0CF316-DAAC-4EF3-8860-52447517F4D3}" type="presParOf" srcId="{09C81AB0-FFA8-43F3-8433-2334AF3CEB1E}" destId="{91235327-9572-4115-9C84-C569D937E82E}" srcOrd="2" destOrd="0" presId="urn:microsoft.com/office/officeart/2005/8/layout/vList5"/>
    <dgm:cxn modelId="{C113E198-D4DA-4E78-AEF8-AF214F9240B8}" type="presParOf" srcId="{91235327-9572-4115-9C84-C569D937E82E}" destId="{92E98E51-EF08-47E9-97B3-EB21482BE2CF}" srcOrd="0" destOrd="0" presId="urn:microsoft.com/office/officeart/2005/8/layout/vList5"/>
    <dgm:cxn modelId="{79A9A202-DB02-45E2-81DC-D22074DAD7E8}" type="presParOf" srcId="{91235327-9572-4115-9C84-C569D937E82E}" destId="{58B8D34C-0672-47FF-944A-F707504A277C}" srcOrd="1" destOrd="0" presId="urn:microsoft.com/office/officeart/2005/8/layout/vList5"/>
    <dgm:cxn modelId="{3B12C5C7-3291-4D5F-B43D-A7FF23811789}" type="presParOf" srcId="{09C81AB0-FFA8-43F3-8433-2334AF3CEB1E}" destId="{4CE9A2E3-8B06-494A-8C43-02148ECF71AC}" srcOrd="3" destOrd="0" presId="urn:microsoft.com/office/officeart/2005/8/layout/vList5"/>
    <dgm:cxn modelId="{42A33EAA-5B9B-4340-9B35-632486B44E5A}" type="presParOf" srcId="{09C81AB0-FFA8-43F3-8433-2334AF3CEB1E}" destId="{14CEE9C8-ABF3-4C3E-B271-AE1E10BAAE9D}" srcOrd="4" destOrd="0" presId="urn:microsoft.com/office/officeart/2005/8/layout/vList5"/>
    <dgm:cxn modelId="{EF58E2EC-885C-45D1-B16B-57E8AF3E74A5}" type="presParOf" srcId="{14CEE9C8-ABF3-4C3E-B271-AE1E10BAAE9D}" destId="{922FB3AF-DA2E-4C29-91D8-0B2A321DE758}" srcOrd="0" destOrd="0" presId="urn:microsoft.com/office/officeart/2005/8/layout/vList5"/>
    <dgm:cxn modelId="{4E13448C-5DED-426D-87BD-5ACBFB44B221}" type="presParOf" srcId="{14CEE9C8-ABF3-4C3E-B271-AE1E10BAAE9D}" destId="{67FD14D5-18FC-4B43-80F0-F6964C7AA2D7}"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4E41C56-D639-4E55-AB70-A2071B0086B4}"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US"/>
        </a:p>
      </dgm:t>
    </dgm:pt>
    <dgm:pt modelId="{CF01A60E-226F-4892-8286-4A687FA8C3F6}">
      <dgm:prSet phldrT="[Text]"/>
      <dgm:spPr/>
      <dgm:t>
        <a:bodyPr/>
        <a:lstStyle/>
        <a:p>
          <a:r>
            <a:rPr lang="en-US" dirty="0"/>
            <a:t>Discover Process</a:t>
          </a:r>
        </a:p>
      </dgm:t>
    </dgm:pt>
    <dgm:pt modelId="{81A98A68-E92C-4FF7-A8A4-7C61E895DA56}" type="parTrans" cxnId="{83C88261-9B8B-4BE3-ACCB-E742276B888A}">
      <dgm:prSet/>
      <dgm:spPr/>
      <dgm:t>
        <a:bodyPr/>
        <a:lstStyle/>
        <a:p>
          <a:endParaRPr lang="en-US"/>
        </a:p>
      </dgm:t>
    </dgm:pt>
    <dgm:pt modelId="{B1E0A802-07B8-4492-87BE-0854F79BC9AC}" type="sibTrans" cxnId="{83C88261-9B8B-4BE3-ACCB-E742276B888A}">
      <dgm:prSet/>
      <dgm:spPr/>
      <dgm:t>
        <a:bodyPr/>
        <a:lstStyle/>
        <a:p>
          <a:endParaRPr lang="en-US"/>
        </a:p>
      </dgm:t>
    </dgm:pt>
    <dgm:pt modelId="{CD6A965A-A8F1-4E80-B71B-6DC172BB74C4}">
      <dgm:prSet phldrT="[Text]"/>
      <dgm:spPr/>
      <dgm:t>
        <a:bodyPr/>
        <a:lstStyle/>
        <a:p>
          <a:r>
            <a:rPr lang="en-US" dirty="0"/>
            <a:t>Pinpoint inefficiencies or hotspots in operations</a:t>
          </a:r>
        </a:p>
      </dgm:t>
    </dgm:pt>
    <dgm:pt modelId="{C1DF0FF2-4D29-432F-97AC-858FFA702478}" type="parTrans" cxnId="{D62BE8E6-3612-4FF2-BEDD-5DE62DCF888D}">
      <dgm:prSet/>
      <dgm:spPr/>
      <dgm:t>
        <a:bodyPr/>
        <a:lstStyle/>
        <a:p>
          <a:endParaRPr lang="en-US"/>
        </a:p>
      </dgm:t>
    </dgm:pt>
    <dgm:pt modelId="{EE9134E8-597A-4ABB-A38A-0238E5B64268}" type="sibTrans" cxnId="{D62BE8E6-3612-4FF2-BEDD-5DE62DCF888D}">
      <dgm:prSet/>
      <dgm:spPr/>
      <dgm:t>
        <a:bodyPr/>
        <a:lstStyle/>
        <a:p>
          <a:endParaRPr lang="en-US"/>
        </a:p>
      </dgm:t>
    </dgm:pt>
    <dgm:pt modelId="{83E2B9DC-9677-48CC-A293-947DFA4D3A1F}">
      <dgm:prSet phldrT="[Text]"/>
      <dgm:spPr/>
      <dgm:t>
        <a:bodyPr/>
        <a:lstStyle/>
        <a:p>
          <a:r>
            <a:rPr lang="en-US" dirty="0"/>
            <a:t>Process Modeling/Optimization</a:t>
          </a:r>
        </a:p>
      </dgm:t>
    </dgm:pt>
    <dgm:pt modelId="{4114BC23-CBC2-4779-8D00-6E89E4DE4910}" type="parTrans" cxnId="{FFD69503-9CC6-48E9-8EAF-91849A3AEEFF}">
      <dgm:prSet/>
      <dgm:spPr/>
      <dgm:t>
        <a:bodyPr/>
        <a:lstStyle/>
        <a:p>
          <a:endParaRPr lang="en-US"/>
        </a:p>
      </dgm:t>
    </dgm:pt>
    <dgm:pt modelId="{ECF33CC3-3234-411C-8E40-57DC66AEBD62}" type="sibTrans" cxnId="{FFD69503-9CC6-48E9-8EAF-91849A3AEEFF}">
      <dgm:prSet/>
      <dgm:spPr/>
      <dgm:t>
        <a:bodyPr/>
        <a:lstStyle/>
        <a:p>
          <a:endParaRPr lang="en-US"/>
        </a:p>
      </dgm:t>
    </dgm:pt>
    <dgm:pt modelId="{CBA0B535-CBFD-48AD-8D09-BE1317B2C7F4}">
      <dgm:prSet phldrT="[Text]"/>
      <dgm:spPr/>
      <dgm:t>
        <a:bodyPr/>
        <a:lstStyle/>
        <a:p>
          <a:r>
            <a:rPr lang="en-US" b="0" i="0" dirty="0"/>
            <a:t>Applying iBPMS as a master orchestrator</a:t>
          </a:r>
          <a:endParaRPr lang="en-US" dirty="0"/>
        </a:p>
      </dgm:t>
    </dgm:pt>
    <dgm:pt modelId="{7A9FAD6B-D609-4B1F-9791-186770E4D594}" type="parTrans" cxnId="{81322D94-24C4-4DA1-A8E8-18BC8CB49DC7}">
      <dgm:prSet/>
      <dgm:spPr/>
      <dgm:t>
        <a:bodyPr/>
        <a:lstStyle/>
        <a:p>
          <a:endParaRPr lang="en-US"/>
        </a:p>
      </dgm:t>
    </dgm:pt>
    <dgm:pt modelId="{03905DAB-8571-4217-9345-A94AF668FDAF}" type="sibTrans" cxnId="{81322D94-24C4-4DA1-A8E8-18BC8CB49DC7}">
      <dgm:prSet/>
      <dgm:spPr/>
      <dgm:t>
        <a:bodyPr/>
        <a:lstStyle/>
        <a:p>
          <a:endParaRPr lang="en-US"/>
        </a:p>
      </dgm:t>
    </dgm:pt>
    <dgm:pt modelId="{D935A0E8-BF8E-4F21-84B0-025BAF39EA73}">
      <dgm:prSet phldrT="[Text]"/>
      <dgm:spPr/>
      <dgm:t>
        <a:bodyPr/>
        <a:lstStyle/>
        <a:p>
          <a:r>
            <a:rPr lang="en-US" dirty="0"/>
            <a:t>Single process/function implementation</a:t>
          </a:r>
        </a:p>
      </dgm:t>
    </dgm:pt>
    <dgm:pt modelId="{6660C06A-A5B2-4803-8E23-B3F03C9F1128}" type="parTrans" cxnId="{F285AC0E-F9E0-49DA-A16D-9381167C4B1F}">
      <dgm:prSet/>
      <dgm:spPr/>
      <dgm:t>
        <a:bodyPr/>
        <a:lstStyle/>
        <a:p>
          <a:endParaRPr lang="en-US"/>
        </a:p>
      </dgm:t>
    </dgm:pt>
    <dgm:pt modelId="{B5A5C8F6-D885-4570-9D78-6BEC6A93BB05}" type="sibTrans" cxnId="{F285AC0E-F9E0-49DA-A16D-9381167C4B1F}">
      <dgm:prSet/>
      <dgm:spPr/>
      <dgm:t>
        <a:bodyPr/>
        <a:lstStyle/>
        <a:p>
          <a:endParaRPr lang="en-US"/>
        </a:p>
      </dgm:t>
    </dgm:pt>
    <dgm:pt modelId="{A35EB70B-88D7-42AC-8FCF-72287DB4FF1D}">
      <dgm:prSet phldrT="[Text]"/>
      <dgm:spPr/>
      <dgm:t>
        <a:bodyPr/>
        <a:lstStyle/>
        <a:p>
          <a:r>
            <a:rPr lang="en-US" b="0" i="0" dirty="0"/>
            <a:t>Go rapidly from an idea to a deployed application with LCAP</a:t>
          </a:r>
          <a:endParaRPr lang="en-US" dirty="0"/>
        </a:p>
      </dgm:t>
    </dgm:pt>
    <dgm:pt modelId="{0C151C98-6AB1-4AEC-9A47-446572F16A3D}" type="parTrans" cxnId="{68201567-44E5-4789-B211-EE9C2E95379D}">
      <dgm:prSet/>
      <dgm:spPr/>
      <dgm:t>
        <a:bodyPr/>
        <a:lstStyle/>
        <a:p>
          <a:endParaRPr lang="en-US"/>
        </a:p>
      </dgm:t>
    </dgm:pt>
    <dgm:pt modelId="{80432E77-F7C6-487F-B0E6-2911E5D8919A}" type="sibTrans" cxnId="{68201567-44E5-4789-B211-EE9C2E95379D}">
      <dgm:prSet/>
      <dgm:spPr/>
      <dgm:t>
        <a:bodyPr/>
        <a:lstStyle/>
        <a:p>
          <a:endParaRPr lang="en-US"/>
        </a:p>
      </dgm:t>
    </dgm:pt>
    <dgm:pt modelId="{3BDCA71E-574D-48D9-9BF5-12C1253B9693}">
      <dgm:prSet phldrT="[Text]"/>
      <dgm:spPr/>
      <dgm:t>
        <a:bodyPr/>
        <a:lstStyle/>
        <a:p>
          <a:r>
            <a:rPr lang="en-US" dirty="0"/>
            <a:t>Understand business operation</a:t>
          </a:r>
        </a:p>
      </dgm:t>
    </dgm:pt>
    <dgm:pt modelId="{218750EC-E321-4D60-B0DC-1026F513FC9D}" type="parTrans" cxnId="{951AC93D-F573-4F2B-8AB5-B0038ECC05AB}">
      <dgm:prSet/>
      <dgm:spPr/>
      <dgm:t>
        <a:bodyPr/>
        <a:lstStyle/>
        <a:p>
          <a:endParaRPr lang="en-US"/>
        </a:p>
      </dgm:t>
    </dgm:pt>
    <dgm:pt modelId="{1F8355CC-2D87-4AD0-ADD9-2F563DBD9B2E}" type="sibTrans" cxnId="{951AC93D-F573-4F2B-8AB5-B0038ECC05AB}">
      <dgm:prSet/>
      <dgm:spPr/>
      <dgm:t>
        <a:bodyPr/>
        <a:lstStyle/>
        <a:p>
          <a:endParaRPr lang="en-US"/>
        </a:p>
      </dgm:t>
    </dgm:pt>
    <dgm:pt modelId="{842449DC-9E16-48EA-8CB2-F814EEDA0750}">
      <dgm:prSet phldrT="[Text]"/>
      <dgm:spPr/>
      <dgm:t>
        <a:bodyPr/>
        <a:lstStyle/>
        <a:p>
          <a:r>
            <a:rPr lang="en-US" b="0" i="0" dirty="0"/>
            <a:t>Optimize process and task lists</a:t>
          </a:r>
          <a:endParaRPr lang="en-US" dirty="0"/>
        </a:p>
      </dgm:t>
    </dgm:pt>
    <dgm:pt modelId="{7BDDCA8C-B3EF-4DF0-84FE-AD23A96F6940}" type="parTrans" cxnId="{FDCAFD3E-F3F6-4ED9-82D5-07CE85BDD266}">
      <dgm:prSet/>
      <dgm:spPr/>
      <dgm:t>
        <a:bodyPr/>
        <a:lstStyle/>
        <a:p>
          <a:endParaRPr lang="en-US"/>
        </a:p>
      </dgm:t>
    </dgm:pt>
    <dgm:pt modelId="{6DA2B2DC-C323-431E-9CFB-921C183F4CC3}" type="sibTrans" cxnId="{FDCAFD3E-F3F6-4ED9-82D5-07CE85BDD266}">
      <dgm:prSet/>
      <dgm:spPr/>
      <dgm:t>
        <a:bodyPr/>
        <a:lstStyle/>
        <a:p>
          <a:endParaRPr lang="en-US"/>
        </a:p>
      </dgm:t>
    </dgm:pt>
    <dgm:pt modelId="{60E7EABA-849C-4929-A677-B3BA8C71F59F}">
      <dgm:prSet phldrT="[Text]"/>
      <dgm:spPr/>
      <dgm:t>
        <a:bodyPr/>
        <a:lstStyle/>
        <a:p>
          <a:r>
            <a:rPr lang="en-US" b="0" i="0" dirty="0"/>
            <a:t>Automate a process that is small in scope</a:t>
          </a:r>
          <a:endParaRPr lang="en-US" dirty="0"/>
        </a:p>
      </dgm:t>
    </dgm:pt>
    <dgm:pt modelId="{4A5F993E-5686-4605-AD41-F2F38C7C3BC5}" type="parTrans" cxnId="{1645451A-69E3-42D3-8A47-2654AFA7E207}">
      <dgm:prSet/>
      <dgm:spPr/>
      <dgm:t>
        <a:bodyPr/>
        <a:lstStyle/>
        <a:p>
          <a:endParaRPr lang="en-US"/>
        </a:p>
      </dgm:t>
    </dgm:pt>
    <dgm:pt modelId="{1C2543AA-726A-4D76-8B20-E55E3FC8A544}" type="sibTrans" cxnId="{1645451A-69E3-42D3-8A47-2654AFA7E207}">
      <dgm:prSet/>
      <dgm:spPr/>
      <dgm:t>
        <a:bodyPr/>
        <a:lstStyle/>
        <a:p>
          <a:endParaRPr lang="en-US"/>
        </a:p>
      </dgm:t>
    </dgm:pt>
    <dgm:pt modelId="{6A7A4E29-3FC3-4C2F-B42E-D72730F0459A}">
      <dgm:prSet/>
      <dgm:spPr/>
      <dgm:t>
        <a:bodyPr/>
        <a:lstStyle/>
        <a:p>
          <a:r>
            <a:rPr lang="en-US" dirty="0"/>
            <a:t>Deploy Software Bots</a:t>
          </a:r>
        </a:p>
      </dgm:t>
    </dgm:pt>
    <dgm:pt modelId="{173E0CA6-91AA-4CF5-B984-7FCD8175385B}" type="parTrans" cxnId="{5370019E-44DB-4443-BCDA-19E9649552C6}">
      <dgm:prSet/>
      <dgm:spPr/>
      <dgm:t>
        <a:bodyPr/>
        <a:lstStyle/>
        <a:p>
          <a:endParaRPr lang="en-US"/>
        </a:p>
      </dgm:t>
    </dgm:pt>
    <dgm:pt modelId="{4400AABA-BA7B-4D22-9888-170F0C746217}" type="sibTrans" cxnId="{5370019E-44DB-4443-BCDA-19E9649552C6}">
      <dgm:prSet/>
      <dgm:spPr/>
      <dgm:t>
        <a:bodyPr/>
        <a:lstStyle/>
        <a:p>
          <a:endParaRPr lang="en-US"/>
        </a:p>
      </dgm:t>
    </dgm:pt>
    <dgm:pt modelId="{9B7C921D-A219-403D-8D68-0B635A24DB2B}">
      <dgm:prSet/>
      <dgm:spPr/>
      <dgm:t>
        <a:bodyPr/>
        <a:lstStyle/>
        <a:p>
          <a:r>
            <a:rPr lang="en-US" b="0" i="0" dirty="0"/>
            <a:t>Delivering quick wins on routine and repetitive tasks</a:t>
          </a:r>
          <a:endParaRPr lang="en-US" dirty="0"/>
        </a:p>
      </dgm:t>
    </dgm:pt>
    <dgm:pt modelId="{418F62D9-015E-4E54-9A55-ED5556421399}" type="parTrans" cxnId="{24A222D1-6ED1-4116-A47C-B0E3DDC37671}">
      <dgm:prSet/>
      <dgm:spPr/>
      <dgm:t>
        <a:bodyPr/>
        <a:lstStyle/>
        <a:p>
          <a:endParaRPr lang="en-US"/>
        </a:p>
      </dgm:t>
    </dgm:pt>
    <dgm:pt modelId="{C4E5B644-D9FB-48A7-A9D9-3D6F5B42AB5B}" type="sibTrans" cxnId="{24A222D1-6ED1-4116-A47C-B0E3DDC37671}">
      <dgm:prSet/>
      <dgm:spPr/>
      <dgm:t>
        <a:bodyPr/>
        <a:lstStyle/>
        <a:p>
          <a:endParaRPr lang="en-US"/>
        </a:p>
      </dgm:t>
    </dgm:pt>
    <dgm:pt modelId="{94401252-72E2-4A20-89BE-6DE055B4DE8C}">
      <dgm:prSet/>
      <dgm:spPr/>
      <dgm:t>
        <a:bodyPr/>
        <a:lstStyle/>
        <a:p>
          <a:r>
            <a:rPr lang="en-US" b="0" i="0" dirty="0"/>
            <a:t>Creating API facades with legacy applications</a:t>
          </a:r>
          <a:endParaRPr lang="en-US" dirty="0"/>
        </a:p>
      </dgm:t>
    </dgm:pt>
    <dgm:pt modelId="{F103453F-44CC-4FA5-8E7D-CE09294F06E4}" type="parTrans" cxnId="{D97045FF-6674-47ED-8DCA-96D887D0D0B1}">
      <dgm:prSet/>
      <dgm:spPr/>
      <dgm:t>
        <a:bodyPr/>
        <a:lstStyle/>
        <a:p>
          <a:endParaRPr lang="en-US"/>
        </a:p>
      </dgm:t>
    </dgm:pt>
    <dgm:pt modelId="{61558C30-28C1-4509-B7D6-084DE13CA56E}" type="sibTrans" cxnId="{D97045FF-6674-47ED-8DCA-96D887D0D0B1}">
      <dgm:prSet/>
      <dgm:spPr/>
      <dgm:t>
        <a:bodyPr/>
        <a:lstStyle/>
        <a:p>
          <a:endParaRPr lang="en-US"/>
        </a:p>
      </dgm:t>
    </dgm:pt>
    <dgm:pt modelId="{E3876F35-00EF-447C-B626-573230AA3C0F}" type="pres">
      <dgm:prSet presAssocID="{64E41C56-D639-4E55-AB70-A2071B0086B4}" presName="linearFlow" presStyleCnt="0">
        <dgm:presLayoutVars>
          <dgm:dir/>
          <dgm:animLvl val="lvl"/>
          <dgm:resizeHandles val="exact"/>
        </dgm:presLayoutVars>
      </dgm:prSet>
      <dgm:spPr/>
    </dgm:pt>
    <dgm:pt modelId="{61886319-52D2-4D74-935D-A7E55C40C86C}" type="pres">
      <dgm:prSet presAssocID="{CF01A60E-226F-4892-8286-4A687FA8C3F6}" presName="composite" presStyleCnt="0"/>
      <dgm:spPr/>
    </dgm:pt>
    <dgm:pt modelId="{06FEFDFD-687F-4978-B8BA-6B169F88997F}" type="pres">
      <dgm:prSet presAssocID="{CF01A60E-226F-4892-8286-4A687FA8C3F6}" presName="parTx" presStyleLbl="node1" presStyleIdx="0" presStyleCnt="4">
        <dgm:presLayoutVars>
          <dgm:chMax val="0"/>
          <dgm:chPref val="0"/>
          <dgm:bulletEnabled val="1"/>
        </dgm:presLayoutVars>
      </dgm:prSet>
      <dgm:spPr/>
    </dgm:pt>
    <dgm:pt modelId="{30071748-DD3B-4614-B116-B3D35043043B}" type="pres">
      <dgm:prSet presAssocID="{CF01A60E-226F-4892-8286-4A687FA8C3F6}" presName="parSh" presStyleLbl="node1" presStyleIdx="0" presStyleCnt="4"/>
      <dgm:spPr/>
    </dgm:pt>
    <dgm:pt modelId="{84E81B13-83D2-4410-9E02-83BD1B685CFF}" type="pres">
      <dgm:prSet presAssocID="{CF01A60E-226F-4892-8286-4A687FA8C3F6}" presName="desTx" presStyleLbl="fgAcc1" presStyleIdx="0" presStyleCnt="4">
        <dgm:presLayoutVars>
          <dgm:bulletEnabled val="1"/>
        </dgm:presLayoutVars>
      </dgm:prSet>
      <dgm:spPr/>
    </dgm:pt>
    <dgm:pt modelId="{8B217B57-B73C-499F-93DC-85C1DE102EF0}" type="pres">
      <dgm:prSet presAssocID="{B1E0A802-07B8-4492-87BE-0854F79BC9AC}" presName="sibTrans" presStyleLbl="sibTrans2D1" presStyleIdx="0" presStyleCnt="3"/>
      <dgm:spPr/>
    </dgm:pt>
    <dgm:pt modelId="{A98DA910-7458-42A4-9276-A680F3688AA6}" type="pres">
      <dgm:prSet presAssocID="{B1E0A802-07B8-4492-87BE-0854F79BC9AC}" presName="connTx" presStyleLbl="sibTrans2D1" presStyleIdx="0" presStyleCnt="3"/>
      <dgm:spPr/>
    </dgm:pt>
    <dgm:pt modelId="{5082CAC2-839B-4CDF-AA55-B4E28C32DC33}" type="pres">
      <dgm:prSet presAssocID="{83E2B9DC-9677-48CC-A293-947DFA4D3A1F}" presName="composite" presStyleCnt="0"/>
      <dgm:spPr/>
    </dgm:pt>
    <dgm:pt modelId="{3AFA58C8-0B1C-4D4D-9060-BF13D4301415}" type="pres">
      <dgm:prSet presAssocID="{83E2B9DC-9677-48CC-A293-947DFA4D3A1F}" presName="parTx" presStyleLbl="node1" presStyleIdx="0" presStyleCnt="4">
        <dgm:presLayoutVars>
          <dgm:chMax val="0"/>
          <dgm:chPref val="0"/>
          <dgm:bulletEnabled val="1"/>
        </dgm:presLayoutVars>
      </dgm:prSet>
      <dgm:spPr/>
    </dgm:pt>
    <dgm:pt modelId="{1CCCA6FB-A53C-4C40-923F-18B3CED68FE1}" type="pres">
      <dgm:prSet presAssocID="{83E2B9DC-9677-48CC-A293-947DFA4D3A1F}" presName="parSh" presStyleLbl="node1" presStyleIdx="1" presStyleCnt="4"/>
      <dgm:spPr/>
    </dgm:pt>
    <dgm:pt modelId="{958E6C0E-CE74-42FB-96F6-7921644EA2E8}" type="pres">
      <dgm:prSet presAssocID="{83E2B9DC-9677-48CC-A293-947DFA4D3A1F}" presName="desTx" presStyleLbl="fgAcc1" presStyleIdx="1" presStyleCnt="4">
        <dgm:presLayoutVars>
          <dgm:bulletEnabled val="1"/>
        </dgm:presLayoutVars>
      </dgm:prSet>
      <dgm:spPr/>
    </dgm:pt>
    <dgm:pt modelId="{1EC43A49-2B17-4D14-92F7-9EC04E4741C3}" type="pres">
      <dgm:prSet presAssocID="{ECF33CC3-3234-411C-8E40-57DC66AEBD62}" presName="sibTrans" presStyleLbl="sibTrans2D1" presStyleIdx="1" presStyleCnt="3"/>
      <dgm:spPr/>
    </dgm:pt>
    <dgm:pt modelId="{E11AE336-04F5-46C0-BCA9-D81D84C5BB66}" type="pres">
      <dgm:prSet presAssocID="{ECF33CC3-3234-411C-8E40-57DC66AEBD62}" presName="connTx" presStyleLbl="sibTrans2D1" presStyleIdx="1" presStyleCnt="3"/>
      <dgm:spPr/>
    </dgm:pt>
    <dgm:pt modelId="{6B9CB54C-ABF5-4B9E-B686-45D36FB6C807}" type="pres">
      <dgm:prSet presAssocID="{D935A0E8-BF8E-4F21-84B0-025BAF39EA73}" presName="composite" presStyleCnt="0"/>
      <dgm:spPr/>
    </dgm:pt>
    <dgm:pt modelId="{2D89D14F-76B7-4264-AE79-3D7E8A098C80}" type="pres">
      <dgm:prSet presAssocID="{D935A0E8-BF8E-4F21-84B0-025BAF39EA73}" presName="parTx" presStyleLbl="node1" presStyleIdx="1" presStyleCnt="4">
        <dgm:presLayoutVars>
          <dgm:chMax val="0"/>
          <dgm:chPref val="0"/>
          <dgm:bulletEnabled val="1"/>
        </dgm:presLayoutVars>
      </dgm:prSet>
      <dgm:spPr/>
    </dgm:pt>
    <dgm:pt modelId="{BC060E92-4A64-4530-972A-78D5A3261794}" type="pres">
      <dgm:prSet presAssocID="{D935A0E8-BF8E-4F21-84B0-025BAF39EA73}" presName="parSh" presStyleLbl="node1" presStyleIdx="2" presStyleCnt="4"/>
      <dgm:spPr/>
    </dgm:pt>
    <dgm:pt modelId="{5587B296-4154-491B-BA5B-13B7E42A7924}" type="pres">
      <dgm:prSet presAssocID="{D935A0E8-BF8E-4F21-84B0-025BAF39EA73}" presName="desTx" presStyleLbl="fgAcc1" presStyleIdx="2" presStyleCnt="4">
        <dgm:presLayoutVars>
          <dgm:bulletEnabled val="1"/>
        </dgm:presLayoutVars>
      </dgm:prSet>
      <dgm:spPr/>
    </dgm:pt>
    <dgm:pt modelId="{37E9C750-A8AF-4745-A2AE-1B67ED17F565}" type="pres">
      <dgm:prSet presAssocID="{B5A5C8F6-D885-4570-9D78-6BEC6A93BB05}" presName="sibTrans" presStyleLbl="sibTrans2D1" presStyleIdx="2" presStyleCnt="3"/>
      <dgm:spPr/>
    </dgm:pt>
    <dgm:pt modelId="{65BE1ADF-6A9D-4938-BCAB-B721D3C4D05A}" type="pres">
      <dgm:prSet presAssocID="{B5A5C8F6-D885-4570-9D78-6BEC6A93BB05}" presName="connTx" presStyleLbl="sibTrans2D1" presStyleIdx="2" presStyleCnt="3"/>
      <dgm:spPr/>
    </dgm:pt>
    <dgm:pt modelId="{E59C5D85-F110-4F1E-A3B0-5B58C928431C}" type="pres">
      <dgm:prSet presAssocID="{6A7A4E29-3FC3-4C2F-B42E-D72730F0459A}" presName="composite" presStyleCnt="0"/>
      <dgm:spPr/>
    </dgm:pt>
    <dgm:pt modelId="{BBC7580B-8553-41B5-AFDB-54C38FF28397}" type="pres">
      <dgm:prSet presAssocID="{6A7A4E29-3FC3-4C2F-B42E-D72730F0459A}" presName="parTx" presStyleLbl="node1" presStyleIdx="2" presStyleCnt="4">
        <dgm:presLayoutVars>
          <dgm:chMax val="0"/>
          <dgm:chPref val="0"/>
          <dgm:bulletEnabled val="1"/>
        </dgm:presLayoutVars>
      </dgm:prSet>
      <dgm:spPr/>
    </dgm:pt>
    <dgm:pt modelId="{67080B64-0AB8-46BD-A8C9-99AE8C6EC4E1}" type="pres">
      <dgm:prSet presAssocID="{6A7A4E29-3FC3-4C2F-B42E-D72730F0459A}" presName="parSh" presStyleLbl="node1" presStyleIdx="3" presStyleCnt="4"/>
      <dgm:spPr/>
    </dgm:pt>
    <dgm:pt modelId="{E13BA262-779F-4FA9-95AD-B6C3C7A0B36B}" type="pres">
      <dgm:prSet presAssocID="{6A7A4E29-3FC3-4C2F-B42E-D72730F0459A}" presName="desTx" presStyleLbl="fgAcc1" presStyleIdx="3" presStyleCnt="4">
        <dgm:presLayoutVars>
          <dgm:bulletEnabled val="1"/>
        </dgm:presLayoutVars>
      </dgm:prSet>
      <dgm:spPr/>
    </dgm:pt>
  </dgm:ptLst>
  <dgm:cxnLst>
    <dgm:cxn modelId="{FFD69503-9CC6-48E9-8EAF-91849A3AEEFF}" srcId="{64E41C56-D639-4E55-AB70-A2071B0086B4}" destId="{83E2B9DC-9677-48CC-A293-947DFA4D3A1F}" srcOrd="1" destOrd="0" parTransId="{4114BC23-CBC2-4779-8D00-6E89E4DE4910}" sibTransId="{ECF33CC3-3234-411C-8E40-57DC66AEBD62}"/>
    <dgm:cxn modelId="{488A790A-E997-4BAE-81D0-650929E074B4}" type="presOf" srcId="{CF01A60E-226F-4892-8286-4A687FA8C3F6}" destId="{06FEFDFD-687F-4978-B8BA-6B169F88997F}" srcOrd="0" destOrd="0" presId="urn:microsoft.com/office/officeart/2005/8/layout/process3"/>
    <dgm:cxn modelId="{F285AC0E-F9E0-49DA-A16D-9381167C4B1F}" srcId="{64E41C56-D639-4E55-AB70-A2071B0086B4}" destId="{D935A0E8-BF8E-4F21-84B0-025BAF39EA73}" srcOrd="2" destOrd="0" parTransId="{6660C06A-A5B2-4803-8E23-B3F03C9F1128}" sibTransId="{B5A5C8F6-D885-4570-9D78-6BEC6A93BB05}"/>
    <dgm:cxn modelId="{53A21911-7720-4E40-8A1B-AF1AB5C7243E}" type="presOf" srcId="{B5A5C8F6-D885-4570-9D78-6BEC6A93BB05}" destId="{37E9C750-A8AF-4745-A2AE-1B67ED17F565}" srcOrd="0" destOrd="0" presId="urn:microsoft.com/office/officeart/2005/8/layout/process3"/>
    <dgm:cxn modelId="{29621817-7F69-4559-AF73-482E80C40D08}" type="presOf" srcId="{94401252-72E2-4A20-89BE-6DE055B4DE8C}" destId="{E13BA262-779F-4FA9-95AD-B6C3C7A0B36B}" srcOrd="0" destOrd="0" presId="urn:microsoft.com/office/officeart/2005/8/layout/process3"/>
    <dgm:cxn modelId="{733BE518-E725-49A5-A905-089081376349}" type="presOf" srcId="{ECF33CC3-3234-411C-8E40-57DC66AEBD62}" destId="{E11AE336-04F5-46C0-BCA9-D81D84C5BB66}" srcOrd="1" destOrd="0" presId="urn:microsoft.com/office/officeart/2005/8/layout/process3"/>
    <dgm:cxn modelId="{1645451A-69E3-42D3-8A47-2654AFA7E207}" srcId="{D935A0E8-BF8E-4F21-84B0-025BAF39EA73}" destId="{60E7EABA-849C-4929-A677-B3BA8C71F59F}" srcOrd="1" destOrd="0" parTransId="{4A5F993E-5686-4605-AD41-F2F38C7C3BC5}" sibTransId="{1C2543AA-726A-4D76-8B20-E55E3FC8A544}"/>
    <dgm:cxn modelId="{EEB1981D-6873-4FE7-9B8B-3F706D97F27B}" type="presOf" srcId="{D935A0E8-BF8E-4F21-84B0-025BAF39EA73}" destId="{2D89D14F-76B7-4264-AE79-3D7E8A098C80}" srcOrd="0" destOrd="0" presId="urn:microsoft.com/office/officeart/2005/8/layout/process3"/>
    <dgm:cxn modelId="{69450827-2B99-4142-A851-EFD621AB1982}" type="presOf" srcId="{CBA0B535-CBFD-48AD-8D09-BE1317B2C7F4}" destId="{958E6C0E-CE74-42FB-96F6-7921644EA2E8}" srcOrd="0" destOrd="0" presId="urn:microsoft.com/office/officeart/2005/8/layout/process3"/>
    <dgm:cxn modelId="{E8E9582A-51F6-489F-A880-69A24AECF913}" type="presOf" srcId="{B1E0A802-07B8-4492-87BE-0854F79BC9AC}" destId="{A98DA910-7458-42A4-9276-A680F3688AA6}" srcOrd="1" destOrd="0" presId="urn:microsoft.com/office/officeart/2005/8/layout/process3"/>
    <dgm:cxn modelId="{CCF4DE33-B811-44E4-A45F-24EC43682E2D}" type="presOf" srcId="{83E2B9DC-9677-48CC-A293-947DFA4D3A1F}" destId="{3AFA58C8-0B1C-4D4D-9060-BF13D4301415}" srcOrd="0" destOrd="0" presId="urn:microsoft.com/office/officeart/2005/8/layout/process3"/>
    <dgm:cxn modelId="{C98D9D3C-D329-4B07-AC9E-EED7FCA7E95F}" type="presOf" srcId="{D935A0E8-BF8E-4F21-84B0-025BAF39EA73}" destId="{BC060E92-4A64-4530-972A-78D5A3261794}" srcOrd="1" destOrd="0" presId="urn:microsoft.com/office/officeart/2005/8/layout/process3"/>
    <dgm:cxn modelId="{951AC93D-F573-4F2B-8AB5-B0038ECC05AB}" srcId="{CF01A60E-226F-4892-8286-4A687FA8C3F6}" destId="{3BDCA71E-574D-48D9-9BF5-12C1253B9693}" srcOrd="0" destOrd="0" parTransId="{218750EC-E321-4D60-B0DC-1026F513FC9D}" sibTransId="{1F8355CC-2D87-4AD0-ADD9-2F563DBD9B2E}"/>
    <dgm:cxn modelId="{63529F3E-CBA8-4039-985E-0A641DA2EDC9}" type="presOf" srcId="{6A7A4E29-3FC3-4C2F-B42E-D72730F0459A}" destId="{BBC7580B-8553-41B5-AFDB-54C38FF28397}" srcOrd="0" destOrd="0" presId="urn:microsoft.com/office/officeart/2005/8/layout/process3"/>
    <dgm:cxn modelId="{FDCAFD3E-F3F6-4ED9-82D5-07CE85BDD266}" srcId="{83E2B9DC-9677-48CC-A293-947DFA4D3A1F}" destId="{842449DC-9E16-48EA-8CB2-F814EEDA0750}" srcOrd="1" destOrd="0" parTransId="{7BDDCA8C-B3EF-4DF0-84FE-AD23A96F6940}" sibTransId="{6DA2B2DC-C323-431E-9CFB-921C183F4CC3}"/>
    <dgm:cxn modelId="{83C88261-9B8B-4BE3-ACCB-E742276B888A}" srcId="{64E41C56-D639-4E55-AB70-A2071B0086B4}" destId="{CF01A60E-226F-4892-8286-4A687FA8C3F6}" srcOrd="0" destOrd="0" parTransId="{81A98A68-E92C-4FF7-A8A4-7C61E895DA56}" sibTransId="{B1E0A802-07B8-4492-87BE-0854F79BC9AC}"/>
    <dgm:cxn modelId="{68201567-44E5-4789-B211-EE9C2E95379D}" srcId="{D935A0E8-BF8E-4F21-84B0-025BAF39EA73}" destId="{A35EB70B-88D7-42AC-8FCF-72287DB4FF1D}" srcOrd="0" destOrd="0" parTransId="{0C151C98-6AB1-4AEC-9A47-446572F16A3D}" sibTransId="{80432E77-F7C6-487F-B0E6-2911E5D8919A}"/>
    <dgm:cxn modelId="{82749E68-FF27-4400-9F67-4E475C0A8BBC}" type="presOf" srcId="{CF01A60E-226F-4892-8286-4A687FA8C3F6}" destId="{30071748-DD3B-4614-B116-B3D35043043B}" srcOrd="1" destOrd="0" presId="urn:microsoft.com/office/officeart/2005/8/layout/process3"/>
    <dgm:cxn modelId="{1BD9EB74-206C-4C4F-9789-66B3DE9C29B0}" type="presOf" srcId="{6A7A4E29-3FC3-4C2F-B42E-D72730F0459A}" destId="{67080B64-0AB8-46BD-A8C9-99AE8C6EC4E1}" srcOrd="1" destOrd="0" presId="urn:microsoft.com/office/officeart/2005/8/layout/process3"/>
    <dgm:cxn modelId="{E73A5D7C-2098-408B-8A2B-0C7A92B6828A}" type="presOf" srcId="{ECF33CC3-3234-411C-8E40-57DC66AEBD62}" destId="{1EC43A49-2B17-4D14-92F7-9EC04E4741C3}" srcOrd="0" destOrd="0" presId="urn:microsoft.com/office/officeart/2005/8/layout/process3"/>
    <dgm:cxn modelId="{81322D94-24C4-4DA1-A8E8-18BC8CB49DC7}" srcId="{83E2B9DC-9677-48CC-A293-947DFA4D3A1F}" destId="{CBA0B535-CBFD-48AD-8D09-BE1317B2C7F4}" srcOrd="0" destOrd="0" parTransId="{7A9FAD6B-D609-4B1F-9791-186770E4D594}" sibTransId="{03905DAB-8571-4217-9345-A94AF668FDAF}"/>
    <dgm:cxn modelId="{5370019E-44DB-4443-BCDA-19E9649552C6}" srcId="{64E41C56-D639-4E55-AB70-A2071B0086B4}" destId="{6A7A4E29-3FC3-4C2F-B42E-D72730F0459A}" srcOrd="3" destOrd="0" parTransId="{173E0CA6-91AA-4CF5-B984-7FCD8175385B}" sibTransId="{4400AABA-BA7B-4D22-9888-170F0C746217}"/>
    <dgm:cxn modelId="{97C79EA2-357D-413C-B548-9B1200729EA1}" type="presOf" srcId="{83E2B9DC-9677-48CC-A293-947DFA4D3A1F}" destId="{1CCCA6FB-A53C-4C40-923F-18B3CED68FE1}" srcOrd="1" destOrd="0" presId="urn:microsoft.com/office/officeart/2005/8/layout/process3"/>
    <dgm:cxn modelId="{E0B989A4-5E07-4712-86D8-4FA5313357F0}" type="presOf" srcId="{64E41C56-D639-4E55-AB70-A2071B0086B4}" destId="{E3876F35-00EF-447C-B626-573230AA3C0F}" srcOrd="0" destOrd="0" presId="urn:microsoft.com/office/officeart/2005/8/layout/process3"/>
    <dgm:cxn modelId="{CD2B48BB-A006-426D-B0E4-639CF2E9E894}" type="presOf" srcId="{842449DC-9E16-48EA-8CB2-F814EEDA0750}" destId="{958E6C0E-CE74-42FB-96F6-7921644EA2E8}" srcOrd="0" destOrd="1" presId="urn:microsoft.com/office/officeart/2005/8/layout/process3"/>
    <dgm:cxn modelId="{C5414DC0-A1D0-4342-B877-D263D461D5A9}" type="presOf" srcId="{CD6A965A-A8F1-4E80-B71B-6DC172BB74C4}" destId="{84E81B13-83D2-4410-9E02-83BD1B685CFF}" srcOrd="0" destOrd="1" presId="urn:microsoft.com/office/officeart/2005/8/layout/process3"/>
    <dgm:cxn modelId="{251989C3-C344-4826-80E3-3866A7C7CC90}" type="presOf" srcId="{9B7C921D-A219-403D-8D68-0B635A24DB2B}" destId="{E13BA262-779F-4FA9-95AD-B6C3C7A0B36B}" srcOrd="0" destOrd="1" presId="urn:microsoft.com/office/officeart/2005/8/layout/process3"/>
    <dgm:cxn modelId="{24A222D1-6ED1-4116-A47C-B0E3DDC37671}" srcId="{6A7A4E29-3FC3-4C2F-B42E-D72730F0459A}" destId="{9B7C921D-A219-403D-8D68-0B635A24DB2B}" srcOrd="1" destOrd="0" parTransId="{418F62D9-015E-4E54-9A55-ED5556421399}" sibTransId="{C4E5B644-D9FB-48A7-A9D9-3D6F5B42AB5B}"/>
    <dgm:cxn modelId="{1D81DAD7-D0BA-4AD4-B1F4-33B724D3CE8B}" type="presOf" srcId="{60E7EABA-849C-4929-A677-B3BA8C71F59F}" destId="{5587B296-4154-491B-BA5B-13B7E42A7924}" srcOrd="0" destOrd="1" presId="urn:microsoft.com/office/officeart/2005/8/layout/process3"/>
    <dgm:cxn modelId="{5FC913E5-6FE5-441F-8DA2-477F14E3C739}" type="presOf" srcId="{3BDCA71E-574D-48D9-9BF5-12C1253B9693}" destId="{84E81B13-83D2-4410-9E02-83BD1B685CFF}" srcOrd="0" destOrd="0" presId="urn:microsoft.com/office/officeart/2005/8/layout/process3"/>
    <dgm:cxn modelId="{D62BE8E6-3612-4FF2-BEDD-5DE62DCF888D}" srcId="{CF01A60E-226F-4892-8286-4A687FA8C3F6}" destId="{CD6A965A-A8F1-4E80-B71B-6DC172BB74C4}" srcOrd="1" destOrd="0" parTransId="{C1DF0FF2-4D29-432F-97AC-858FFA702478}" sibTransId="{EE9134E8-597A-4ABB-A38A-0238E5B64268}"/>
    <dgm:cxn modelId="{A9EA9CED-D903-4AA1-989F-2C4F73B27443}" type="presOf" srcId="{B5A5C8F6-D885-4570-9D78-6BEC6A93BB05}" destId="{65BE1ADF-6A9D-4938-BCAB-B721D3C4D05A}" srcOrd="1" destOrd="0" presId="urn:microsoft.com/office/officeart/2005/8/layout/process3"/>
    <dgm:cxn modelId="{6B36FFF2-C577-462F-A6C6-B79FFBF761D4}" type="presOf" srcId="{A35EB70B-88D7-42AC-8FCF-72287DB4FF1D}" destId="{5587B296-4154-491B-BA5B-13B7E42A7924}" srcOrd="0" destOrd="0" presId="urn:microsoft.com/office/officeart/2005/8/layout/process3"/>
    <dgm:cxn modelId="{B541E4F9-293E-45C0-86F7-2A527D737F9F}" type="presOf" srcId="{B1E0A802-07B8-4492-87BE-0854F79BC9AC}" destId="{8B217B57-B73C-499F-93DC-85C1DE102EF0}" srcOrd="0" destOrd="0" presId="urn:microsoft.com/office/officeart/2005/8/layout/process3"/>
    <dgm:cxn modelId="{D97045FF-6674-47ED-8DCA-96D887D0D0B1}" srcId="{6A7A4E29-3FC3-4C2F-B42E-D72730F0459A}" destId="{94401252-72E2-4A20-89BE-6DE055B4DE8C}" srcOrd="0" destOrd="0" parTransId="{F103453F-44CC-4FA5-8E7D-CE09294F06E4}" sibTransId="{61558C30-28C1-4509-B7D6-084DE13CA56E}"/>
    <dgm:cxn modelId="{03F75FAE-8026-489D-B17B-1E9567A6D447}" type="presParOf" srcId="{E3876F35-00EF-447C-B626-573230AA3C0F}" destId="{61886319-52D2-4D74-935D-A7E55C40C86C}" srcOrd="0" destOrd="0" presId="urn:microsoft.com/office/officeart/2005/8/layout/process3"/>
    <dgm:cxn modelId="{93C73B33-085E-4774-99E1-E744CCF9FF42}" type="presParOf" srcId="{61886319-52D2-4D74-935D-A7E55C40C86C}" destId="{06FEFDFD-687F-4978-B8BA-6B169F88997F}" srcOrd="0" destOrd="0" presId="urn:microsoft.com/office/officeart/2005/8/layout/process3"/>
    <dgm:cxn modelId="{47265784-5C4D-4D86-B2AA-0D9EFA113DE9}" type="presParOf" srcId="{61886319-52D2-4D74-935D-A7E55C40C86C}" destId="{30071748-DD3B-4614-B116-B3D35043043B}" srcOrd="1" destOrd="0" presId="urn:microsoft.com/office/officeart/2005/8/layout/process3"/>
    <dgm:cxn modelId="{2A6CC639-8552-44CD-8A4A-B32A9E7E894D}" type="presParOf" srcId="{61886319-52D2-4D74-935D-A7E55C40C86C}" destId="{84E81B13-83D2-4410-9E02-83BD1B685CFF}" srcOrd="2" destOrd="0" presId="urn:microsoft.com/office/officeart/2005/8/layout/process3"/>
    <dgm:cxn modelId="{E4BA5B17-BF8A-479B-A8FD-458D24C94B5D}" type="presParOf" srcId="{E3876F35-00EF-447C-B626-573230AA3C0F}" destId="{8B217B57-B73C-499F-93DC-85C1DE102EF0}" srcOrd="1" destOrd="0" presId="urn:microsoft.com/office/officeart/2005/8/layout/process3"/>
    <dgm:cxn modelId="{3D06285A-3902-4DC4-808E-090CA4032A15}" type="presParOf" srcId="{8B217B57-B73C-499F-93DC-85C1DE102EF0}" destId="{A98DA910-7458-42A4-9276-A680F3688AA6}" srcOrd="0" destOrd="0" presId="urn:microsoft.com/office/officeart/2005/8/layout/process3"/>
    <dgm:cxn modelId="{E1F133F6-8118-40E8-B085-392D0C25B2B3}" type="presParOf" srcId="{E3876F35-00EF-447C-B626-573230AA3C0F}" destId="{5082CAC2-839B-4CDF-AA55-B4E28C32DC33}" srcOrd="2" destOrd="0" presId="urn:microsoft.com/office/officeart/2005/8/layout/process3"/>
    <dgm:cxn modelId="{A62D5632-B8C8-49D3-BD82-BA3792F95BC7}" type="presParOf" srcId="{5082CAC2-839B-4CDF-AA55-B4E28C32DC33}" destId="{3AFA58C8-0B1C-4D4D-9060-BF13D4301415}" srcOrd="0" destOrd="0" presId="urn:microsoft.com/office/officeart/2005/8/layout/process3"/>
    <dgm:cxn modelId="{8613E545-5CA5-4E35-BD43-2B255A817FA5}" type="presParOf" srcId="{5082CAC2-839B-4CDF-AA55-B4E28C32DC33}" destId="{1CCCA6FB-A53C-4C40-923F-18B3CED68FE1}" srcOrd="1" destOrd="0" presId="urn:microsoft.com/office/officeart/2005/8/layout/process3"/>
    <dgm:cxn modelId="{5B702BFE-E21C-4089-ABED-BCD4134661CB}" type="presParOf" srcId="{5082CAC2-839B-4CDF-AA55-B4E28C32DC33}" destId="{958E6C0E-CE74-42FB-96F6-7921644EA2E8}" srcOrd="2" destOrd="0" presId="urn:microsoft.com/office/officeart/2005/8/layout/process3"/>
    <dgm:cxn modelId="{3C5F426E-E894-4F7B-B814-7ECDAC249B07}" type="presParOf" srcId="{E3876F35-00EF-447C-B626-573230AA3C0F}" destId="{1EC43A49-2B17-4D14-92F7-9EC04E4741C3}" srcOrd="3" destOrd="0" presId="urn:microsoft.com/office/officeart/2005/8/layout/process3"/>
    <dgm:cxn modelId="{D5253BBA-7090-4525-96DD-74032B9923D9}" type="presParOf" srcId="{1EC43A49-2B17-4D14-92F7-9EC04E4741C3}" destId="{E11AE336-04F5-46C0-BCA9-D81D84C5BB66}" srcOrd="0" destOrd="0" presId="urn:microsoft.com/office/officeart/2005/8/layout/process3"/>
    <dgm:cxn modelId="{9CC95E08-47F9-4C05-BDAF-BEB52E04A02A}" type="presParOf" srcId="{E3876F35-00EF-447C-B626-573230AA3C0F}" destId="{6B9CB54C-ABF5-4B9E-B686-45D36FB6C807}" srcOrd="4" destOrd="0" presId="urn:microsoft.com/office/officeart/2005/8/layout/process3"/>
    <dgm:cxn modelId="{B45C65A5-0E8C-42EF-8E92-1F347D14A9D1}" type="presParOf" srcId="{6B9CB54C-ABF5-4B9E-B686-45D36FB6C807}" destId="{2D89D14F-76B7-4264-AE79-3D7E8A098C80}" srcOrd="0" destOrd="0" presId="urn:microsoft.com/office/officeart/2005/8/layout/process3"/>
    <dgm:cxn modelId="{B93064A1-F743-4806-AB83-F5470449F21B}" type="presParOf" srcId="{6B9CB54C-ABF5-4B9E-B686-45D36FB6C807}" destId="{BC060E92-4A64-4530-972A-78D5A3261794}" srcOrd="1" destOrd="0" presId="urn:microsoft.com/office/officeart/2005/8/layout/process3"/>
    <dgm:cxn modelId="{C1DD5E5F-AE65-43FD-B59C-6C204C06B6CB}" type="presParOf" srcId="{6B9CB54C-ABF5-4B9E-B686-45D36FB6C807}" destId="{5587B296-4154-491B-BA5B-13B7E42A7924}" srcOrd="2" destOrd="0" presId="urn:microsoft.com/office/officeart/2005/8/layout/process3"/>
    <dgm:cxn modelId="{59696427-5E21-4407-A113-B1BD7C67AA5C}" type="presParOf" srcId="{E3876F35-00EF-447C-B626-573230AA3C0F}" destId="{37E9C750-A8AF-4745-A2AE-1B67ED17F565}" srcOrd="5" destOrd="0" presId="urn:microsoft.com/office/officeart/2005/8/layout/process3"/>
    <dgm:cxn modelId="{934D6327-B54B-4740-B3D3-2888F4845102}" type="presParOf" srcId="{37E9C750-A8AF-4745-A2AE-1B67ED17F565}" destId="{65BE1ADF-6A9D-4938-BCAB-B721D3C4D05A}" srcOrd="0" destOrd="0" presId="urn:microsoft.com/office/officeart/2005/8/layout/process3"/>
    <dgm:cxn modelId="{9BB7FC38-E72E-47BB-894F-14B0685A3EA4}" type="presParOf" srcId="{E3876F35-00EF-447C-B626-573230AA3C0F}" destId="{E59C5D85-F110-4F1E-A3B0-5B58C928431C}" srcOrd="6" destOrd="0" presId="urn:microsoft.com/office/officeart/2005/8/layout/process3"/>
    <dgm:cxn modelId="{99162FE2-3D71-428D-9353-033099FBB145}" type="presParOf" srcId="{E59C5D85-F110-4F1E-A3B0-5B58C928431C}" destId="{BBC7580B-8553-41B5-AFDB-54C38FF28397}" srcOrd="0" destOrd="0" presId="urn:microsoft.com/office/officeart/2005/8/layout/process3"/>
    <dgm:cxn modelId="{5F0D2C7E-5DB2-4B5E-9C78-C74FE3F15D56}" type="presParOf" srcId="{E59C5D85-F110-4F1E-A3B0-5B58C928431C}" destId="{67080B64-0AB8-46BD-A8C9-99AE8C6EC4E1}" srcOrd="1" destOrd="0" presId="urn:microsoft.com/office/officeart/2005/8/layout/process3"/>
    <dgm:cxn modelId="{542074B4-48BF-4517-8C8B-0D9346B0D470}" type="presParOf" srcId="{E59C5D85-F110-4F1E-A3B0-5B58C928431C}" destId="{E13BA262-779F-4FA9-95AD-B6C3C7A0B36B}"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AD148B-584E-4011-A1DE-B49980334019}">
      <dsp:nvSpPr>
        <dsp:cNvPr id="0" name=""/>
        <dsp:cNvSpPr/>
      </dsp:nvSpPr>
      <dsp:spPr>
        <a:xfrm>
          <a:off x="0" y="20663"/>
          <a:ext cx="6263640" cy="17596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Digital worker should be part of an organization’s overall digital transformation strategy</a:t>
          </a:r>
        </a:p>
      </dsp:txBody>
      <dsp:txXfrm>
        <a:off x="85900" y="106563"/>
        <a:ext cx="6091840" cy="1587880"/>
      </dsp:txXfrm>
    </dsp:sp>
    <dsp:sp modelId="{FA5A568C-2A96-4D74-B5B3-A5DDDA604F35}">
      <dsp:nvSpPr>
        <dsp:cNvPr id="0" name=""/>
        <dsp:cNvSpPr/>
      </dsp:nvSpPr>
      <dsp:spPr>
        <a:xfrm>
          <a:off x="0" y="1872503"/>
          <a:ext cx="6263640" cy="175968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Digital workers can work as individuals or in a workforce</a:t>
          </a:r>
        </a:p>
      </dsp:txBody>
      <dsp:txXfrm>
        <a:off x="85900" y="1958403"/>
        <a:ext cx="6091840" cy="1587880"/>
      </dsp:txXfrm>
    </dsp:sp>
    <dsp:sp modelId="{5FB5CFC6-0591-4BA2-A0BA-B24285800EED}">
      <dsp:nvSpPr>
        <dsp:cNvPr id="0" name=""/>
        <dsp:cNvSpPr/>
      </dsp:nvSpPr>
      <dsp:spPr>
        <a:xfrm>
          <a:off x="0" y="3724344"/>
          <a:ext cx="6263640" cy="17596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Intelligence level of digital worker can evolve</a:t>
          </a:r>
        </a:p>
      </dsp:txBody>
      <dsp:txXfrm>
        <a:off x="85900" y="3810244"/>
        <a:ext cx="6091840" cy="15878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125385-6EBF-4128-B2D7-BFE06865BCC7}">
      <dsp:nvSpPr>
        <dsp:cNvPr id="0" name=""/>
        <dsp:cNvSpPr/>
      </dsp:nvSpPr>
      <dsp:spPr>
        <a:xfrm>
          <a:off x="0" y="327997"/>
          <a:ext cx="6050795" cy="6055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83D95D-20C1-4146-917D-0DFE86E6E9B4}">
      <dsp:nvSpPr>
        <dsp:cNvPr id="0" name=""/>
        <dsp:cNvSpPr/>
      </dsp:nvSpPr>
      <dsp:spPr>
        <a:xfrm>
          <a:off x="183173" y="464242"/>
          <a:ext cx="333043" cy="3330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D47750-E6D9-469C-8847-E2B00C3EF18E}">
      <dsp:nvSpPr>
        <dsp:cNvPr id="0" name=""/>
        <dsp:cNvSpPr/>
      </dsp:nvSpPr>
      <dsp:spPr>
        <a:xfrm>
          <a:off x="699391" y="327997"/>
          <a:ext cx="5351403" cy="6055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86" tIns="64086" rIns="64086" bIns="64086" numCol="1" spcCol="1270" anchor="ctr" anchorCtr="0">
          <a:noAutofit/>
        </a:bodyPr>
        <a:lstStyle/>
        <a:p>
          <a:pPr marL="0" lvl="0" indent="0" algn="l" defTabSz="666750">
            <a:lnSpc>
              <a:spcPct val="100000"/>
            </a:lnSpc>
            <a:spcBef>
              <a:spcPct val="0"/>
            </a:spcBef>
            <a:spcAft>
              <a:spcPct val="35000"/>
            </a:spcAft>
            <a:buNone/>
          </a:pPr>
          <a:r>
            <a:rPr lang="en-US" sz="1500" b="0" i="0" kern="1200" dirty="0"/>
            <a:t>E2E IPA – Long-term  integrated strategy</a:t>
          </a:r>
          <a:endParaRPr lang="en-US" sz="1500" kern="1200" dirty="0"/>
        </a:p>
      </dsp:txBody>
      <dsp:txXfrm>
        <a:off x="699391" y="327997"/>
        <a:ext cx="5351403" cy="605533"/>
      </dsp:txXfrm>
    </dsp:sp>
    <dsp:sp modelId="{0A18E71A-87BA-4FCF-86E4-65B7CBC55551}">
      <dsp:nvSpPr>
        <dsp:cNvPr id="0" name=""/>
        <dsp:cNvSpPr/>
      </dsp:nvSpPr>
      <dsp:spPr>
        <a:xfrm>
          <a:off x="0" y="1084914"/>
          <a:ext cx="6050795" cy="60553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BCA97E-64CF-4A95-A57B-958EC9357DF5}">
      <dsp:nvSpPr>
        <dsp:cNvPr id="0" name=""/>
        <dsp:cNvSpPr/>
      </dsp:nvSpPr>
      <dsp:spPr>
        <a:xfrm>
          <a:off x="183173" y="1221159"/>
          <a:ext cx="333043" cy="3330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E6CD3D-8A1F-40C8-BAF7-AA6D445EC3A9}">
      <dsp:nvSpPr>
        <dsp:cNvPr id="0" name=""/>
        <dsp:cNvSpPr/>
      </dsp:nvSpPr>
      <dsp:spPr>
        <a:xfrm>
          <a:off x="699391" y="1084914"/>
          <a:ext cx="5351403" cy="6055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86" tIns="64086" rIns="64086" bIns="64086" numCol="1" spcCol="1270" anchor="ctr" anchorCtr="0">
          <a:noAutofit/>
        </a:bodyPr>
        <a:lstStyle/>
        <a:p>
          <a:pPr marL="0" lvl="0" indent="0" algn="l" defTabSz="666750">
            <a:lnSpc>
              <a:spcPct val="100000"/>
            </a:lnSpc>
            <a:spcBef>
              <a:spcPct val="0"/>
            </a:spcBef>
            <a:spcAft>
              <a:spcPct val="35000"/>
            </a:spcAft>
            <a:buNone/>
          </a:pPr>
          <a:r>
            <a:rPr lang="en-US" sz="1500" kern="1200"/>
            <a:t>A</a:t>
          </a:r>
          <a:r>
            <a:rPr lang="en-US" sz="1500" b="0" i="0" kern="1200"/>
            <a:t>lign business goals, identify processes to optimize and choose complementary technologies</a:t>
          </a:r>
          <a:endParaRPr lang="en-US" sz="1500" kern="1200" dirty="0"/>
        </a:p>
      </dsp:txBody>
      <dsp:txXfrm>
        <a:off x="699391" y="1084914"/>
        <a:ext cx="5351403" cy="6055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51637D-AEB0-47E0-BE71-5DFE03A4FDE9}">
      <dsp:nvSpPr>
        <dsp:cNvPr id="0" name=""/>
        <dsp:cNvSpPr/>
      </dsp:nvSpPr>
      <dsp:spPr>
        <a:xfrm rot="5400000">
          <a:off x="6589693" y="-2661723"/>
          <a:ext cx="1121829"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Robotic Process Automation </a:t>
          </a:r>
        </a:p>
        <a:p>
          <a:pPr marL="228600" lvl="1" indent="-228600" algn="l" defTabSz="933450">
            <a:lnSpc>
              <a:spcPct val="90000"/>
            </a:lnSpc>
            <a:spcBef>
              <a:spcPct val="0"/>
            </a:spcBef>
            <a:spcAft>
              <a:spcPct val="15000"/>
            </a:spcAft>
            <a:buChar char="•"/>
          </a:pPr>
          <a:r>
            <a:rPr lang="en-US" sz="2100" kern="1200" dirty="0">
              <a:solidFill>
                <a:srgbClr val="424242"/>
              </a:solidFill>
              <a:latin typeface="Gartner sans"/>
            </a:rPr>
            <a:t>Providing quick relief as a noninvasive form of integration</a:t>
          </a:r>
          <a:endParaRPr lang="en-US" sz="2100" kern="1200" dirty="0"/>
        </a:p>
      </dsp:txBody>
      <dsp:txXfrm rot="-5400000">
        <a:off x="3785616" y="197117"/>
        <a:ext cx="6675221" cy="1012303"/>
      </dsp:txXfrm>
    </dsp:sp>
    <dsp:sp modelId="{AE927220-BD39-4367-9403-447F2D41FF3E}">
      <dsp:nvSpPr>
        <dsp:cNvPr id="0" name=""/>
        <dsp:cNvSpPr/>
      </dsp:nvSpPr>
      <dsp:spPr>
        <a:xfrm>
          <a:off x="0" y="2124"/>
          <a:ext cx="3785616" cy="14022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chemeClr val="bg1"/>
              </a:solidFill>
              <a:latin typeface="Gartner sans"/>
            </a:rPr>
            <a:t>RPA</a:t>
          </a:r>
          <a:endParaRPr lang="en-US" sz="6500" kern="1200" dirty="0">
            <a:solidFill>
              <a:schemeClr val="bg1"/>
            </a:solidFill>
          </a:endParaRPr>
        </a:p>
      </dsp:txBody>
      <dsp:txXfrm>
        <a:off x="68454" y="70578"/>
        <a:ext cx="3648708" cy="1265378"/>
      </dsp:txXfrm>
    </dsp:sp>
    <dsp:sp modelId="{58B8D34C-0672-47FF-944A-F707504A277C}">
      <dsp:nvSpPr>
        <dsp:cNvPr id="0" name=""/>
        <dsp:cNvSpPr/>
      </dsp:nvSpPr>
      <dsp:spPr>
        <a:xfrm rot="5400000">
          <a:off x="6589693" y="-1189323"/>
          <a:ext cx="1121829"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b="0" i="0" kern="1200" dirty="0">
              <a:solidFill>
                <a:schemeClr val="dk1"/>
              </a:solidFill>
              <a:effectLst/>
              <a:latin typeface="+mn-lt"/>
              <a:ea typeface="+mn-ea"/>
              <a:cs typeface="+mn-cs"/>
            </a:rPr>
            <a:t>Intelligent BPM Suites </a:t>
          </a:r>
          <a:endParaRPr lang="en-US" sz="2100" kern="1200" dirty="0"/>
        </a:p>
        <a:p>
          <a:pPr marL="228600" lvl="1" indent="-228600" algn="l" defTabSz="933450">
            <a:lnSpc>
              <a:spcPct val="90000"/>
            </a:lnSpc>
            <a:spcBef>
              <a:spcPct val="0"/>
            </a:spcBef>
            <a:spcAft>
              <a:spcPct val="15000"/>
            </a:spcAft>
            <a:buChar char="•"/>
          </a:pPr>
          <a:r>
            <a:rPr lang="en-US" sz="2100" b="0" i="0" kern="1200" dirty="0">
              <a:solidFill>
                <a:srgbClr val="424242"/>
              </a:solidFill>
              <a:effectLst/>
              <a:latin typeface="Gartner sans"/>
            </a:rPr>
            <a:t>Managing long-lived and cross-organization business processes</a:t>
          </a:r>
          <a:endParaRPr lang="en-US" sz="2100" kern="1200" dirty="0"/>
        </a:p>
      </dsp:txBody>
      <dsp:txXfrm rot="-5400000">
        <a:off x="3785616" y="1669517"/>
        <a:ext cx="6675221" cy="1012303"/>
      </dsp:txXfrm>
    </dsp:sp>
    <dsp:sp modelId="{92E98E51-EF08-47E9-97B3-EB21482BE2CF}">
      <dsp:nvSpPr>
        <dsp:cNvPr id="0" name=""/>
        <dsp:cNvSpPr/>
      </dsp:nvSpPr>
      <dsp:spPr>
        <a:xfrm>
          <a:off x="0" y="1474525"/>
          <a:ext cx="3785616" cy="14022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r>
            <a:rPr lang="en-US" sz="6500" b="0" i="0" kern="1200" dirty="0">
              <a:solidFill>
                <a:schemeClr val="bg1"/>
              </a:solidFill>
              <a:effectLst/>
              <a:latin typeface="Gartner sans"/>
            </a:rPr>
            <a:t>iBPMS</a:t>
          </a:r>
          <a:endParaRPr lang="en-US" sz="6500" kern="1200" dirty="0">
            <a:solidFill>
              <a:schemeClr val="bg1"/>
            </a:solidFill>
          </a:endParaRPr>
        </a:p>
      </dsp:txBody>
      <dsp:txXfrm>
        <a:off x="68454" y="1542979"/>
        <a:ext cx="3648708" cy="1265378"/>
      </dsp:txXfrm>
    </dsp:sp>
    <dsp:sp modelId="{67FD14D5-18FC-4B43-80F0-F6964C7AA2D7}">
      <dsp:nvSpPr>
        <dsp:cNvPr id="0" name=""/>
        <dsp:cNvSpPr/>
      </dsp:nvSpPr>
      <dsp:spPr>
        <a:xfrm rot="5400000">
          <a:off x="6589693" y="283077"/>
          <a:ext cx="1121829" cy="67299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b="0" i="0" kern="1200" dirty="0">
              <a:solidFill>
                <a:schemeClr val="dk1"/>
              </a:solidFill>
              <a:effectLst/>
              <a:latin typeface="+mn-lt"/>
              <a:ea typeface="+mn-ea"/>
              <a:cs typeface="+mn-cs"/>
            </a:rPr>
            <a:t>Low-Code Application Platforms </a:t>
          </a:r>
          <a:endParaRPr lang="en-US" sz="2100" kern="1200" dirty="0"/>
        </a:p>
        <a:p>
          <a:pPr marL="228600" lvl="1" indent="-228600" algn="l" defTabSz="933450">
            <a:lnSpc>
              <a:spcPct val="90000"/>
            </a:lnSpc>
            <a:spcBef>
              <a:spcPct val="0"/>
            </a:spcBef>
            <a:spcAft>
              <a:spcPct val="15000"/>
            </a:spcAft>
            <a:buChar char="•"/>
          </a:pPr>
          <a:r>
            <a:rPr lang="en-US" sz="2100" b="0" i="0" kern="1200" dirty="0">
              <a:solidFill>
                <a:srgbClr val="424242"/>
              </a:solidFill>
              <a:effectLst/>
              <a:latin typeface="Gartner sans"/>
            </a:rPr>
            <a:t>Modeling rapid automation of a business process</a:t>
          </a:r>
          <a:endParaRPr lang="en-US" sz="2100" kern="1200" dirty="0"/>
        </a:p>
      </dsp:txBody>
      <dsp:txXfrm rot="-5400000">
        <a:off x="3785616" y="3141918"/>
        <a:ext cx="6675221" cy="1012303"/>
      </dsp:txXfrm>
    </dsp:sp>
    <dsp:sp modelId="{922FB3AF-DA2E-4C29-91D8-0B2A321DE758}">
      <dsp:nvSpPr>
        <dsp:cNvPr id="0" name=""/>
        <dsp:cNvSpPr/>
      </dsp:nvSpPr>
      <dsp:spPr>
        <a:xfrm>
          <a:off x="0" y="2946926"/>
          <a:ext cx="3785616" cy="14022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r>
            <a:rPr lang="en-US" sz="6500" kern="1200" dirty="0"/>
            <a:t>LCAP</a:t>
          </a:r>
        </a:p>
      </dsp:txBody>
      <dsp:txXfrm>
        <a:off x="68454" y="3015380"/>
        <a:ext cx="3648708" cy="126537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071748-DD3B-4614-B116-B3D35043043B}">
      <dsp:nvSpPr>
        <dsp:cNvPr id="0" name=""/>
        <dsp:cNvSpPr/>
      </dsp:nvSpPr>
      <dsp:spPr>
        <a:xfrm>
          <a:off x="1498" y="882519"/>
          <a:ext cx="1882423" cy="7745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49530" numCol="1" spcCol="1270" anchor="t" anchorCtr="0">
          <a:noAutofit/>
        </a:bodyPr>
        <a:lstStyle/>
        <a:p>
          <a:pPr marL="0" lvl="0" indent="0" algn="l" defTabSz="577850">
            <a:lnSpc>
              <a:spcPct val="90000"/>
            </a:lnSpc>
            <a:spcBef>
              <a:spcPct val="0"/>
            </a:spcBef>
            <a:spcAft>
              <a:spcPct val="35000"/>
            </a:spcAft>
            <a:buNone/>
          </a:pPr>
          <a:r>
            <a:rPr lang="en-US" sz="1300" kern="1200" dirty="0"/>
            <a:t>Discover Process</a:t>
          </a:r>
        </a:p>
      </dsp:txBody>
      <dsp:txXfrm>
        <a:off x="1498" y="882519"/>
        <a:ext cx="1882423" cy="516363"/>
      </dsp:txXfrm>
    </dsp:sp>
    <dsp:sp modelId="{84E81B13-83D2-4410-9E02-83BD1B685CFF}">
      <dsp:nvSpPr>
        <dsp:cNvPr id="0" name=""/>
        <dsp:cNvSpPr/>
      </dsp:nvSpPr>
      <dsp:spPr>
        <a:xfrm>
          <a:off x="387054" y="1398883"/>
          <a:ext cx="1882423" cy="141716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dirty="0"/>
            <a:t>Understand business operation</a:t>
          </a:r>
        </a:p>
        <a:p>
          <a:pPr marL="114300" lvl="1" indent="-114300" algn="l" defTabSz="577850">
            <a:lnSpc>
              <a:spcPct val="90000"/>
            </a:lnSpc>
            <a:spcBef>
              <a:spcPct val="0"/>
            </a:spcBef>
            <a:spcAft>
              <a:spcPct val="15000"/>
            </a:spcAft>
            <a:buChar char="•"/>
          </a:pPr>
          <a:r>
            <a:rPr lang="en-US" sz="1300" kern="1200" dirty="0"/>
            <a:t>Pinpoint inefficiencies or hotspots in operations</a:t>
          </a:r>
        </a:p>
      </dsp:txBody>
      <dsp:txXfrm>
        <a:off x="428561" y="1440390"/>
        <a:ext cx="1799409" cy="1334148"/>
      </dsp:txXfrm>
    </dsp:sp>
    <dsp:sp modelId="{8B217B57-B73C-499F-93DC-85C1DE102EF0}">
      <dsp:nvSpPr>
        <dsp:cNvPr id="0" name=""/>
        <dsp:cNvSpPr/>
      </dsp:nvSpPr>
      <dsp:spPr>
        <a:xfrm>
          <a:off x="2169289" y="906367"/>
          <a:ext cx="604981" cy="4686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169289" y="1000101"/>
        <a:ext cx="464381" cy="281200"/>
      </dsp:txXfrm>
    </dsp:sp>
    <dsp:sp modelId="{1CCCA6FB-A53C-4C40-923F-18B3CED68FE1}">
      <dsp:nvSpPr>
        <dsp:cNvPr id="0" name=""/>
        <dsp:cNvSpPr/>
      </dsp:nvSpPr>
      <dsp:spPr>
        <a:xfrm>
          <a:off x="3025395" y="882519"/>
          <a:ext cx="1882423" cy="7745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49530" numCol="1" spcCol="1270" anchor="t" anchorCtr="0">
          <a:noAutofit/>
        </a:bodyPr>
        <a:lstStyle/>
        <a:p>
          <a:pPr marL="0" lvl="0" indent="0" algn="l" defTabSz="577850">
            <a:lnSpc>
              <a:spcPct val="90000"/>
            </a:lnSpc>
            <a:spcBef>
              <a:spcPct val="0"/>
            </a:spcBef>
            <a:spcAft>
              <a:spcPct val="35000"/>
            </a:spcAft>
            <a:buNone/>
          </a:pPr>
          <a:r>
            <a:rPr lang="en-US" sz="1300" kern="1200" dirty="0"/>
            <a:t>Process Modeling/Optimization</a:t>
          </a:r>
        </a:p>
      </dsp:txBody>
      <dsp:txXfrm>
        <a:off x="3025395" y="882519"/>
        <a:ext cx="1882423" cy="516363"/>
      </dsp:txXfrm>
    </dsp:sp>
    <dsp:sp modelId="{958E6C0E-CE74-42FB-96F6-7921644EA2E8}">
      <dsp:nvSpPr>
        <dsp:cNvPr id="0" name=""/>
        <dsp:cNvSpPr/>
      </dsp:nvSpPr>
      <dsp:spPr>
        <a:xfrm>
          <a:off x="3410952" y="1398883"/>
          <a:ext cx="1882423" cy="141716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t" anchorCtr="0">
          <a:noAutofit/>
        </a:bodyPr>
        <a:lstStyle/>
        <a:p>
          <a:pPr marL="114300" lvl="1" indent="-114300" algn="l" defTabSz="577850">
            <a:lnSpc>
              <a:spcPct val="90000"/>
            </a:lnSpc>
            <a:spcBef>
              <a:spcPct val="0"/>
            </a:spcBef>
            <a:spcAft>
              <a:spcPct val="15000"/>
            </a:spcAft>
            <a:buChar char="•"/>
          </a:pPr>
          <a:r>
            <a:rPr lang="en-US" sz="1300" b="0" i="0" kern="1200" dirty="0"/>
            <a:t>Applying iBPMS as a master orchestrator</a:t>
          </a:r>
          <a:endParaRPr lang="en-US" sz="1300" kern="1200" dirty="0"/>
        </a:p>
        <a:p>
          <a:pPr marL="114300" lvl="1" indent="-114300" algn="l" defTabSz="577850">
            <a:lnSpc>
              <a:spcPct val="90000"/>
            </a:lnSpc>
            <a:spcBef>
              <a:spcPct val="0"/>
            </a:spcBef>
            <a:spcAft>
              <a:spcPct val="15000"/>
            </a:spcAft>
            <a:buChar char="•"/>
          </a:pPr>
          <a:r>
            <a:rPr lang="en-US" sz="1300" b="0" i="0" kern="1200" dirty="0"/>
            <a:t>Optimize process and task lists</a:t>
          </a:r>
          <a:endParaRPr lang="en-US" sz="1300" kern="1200" dirty="0"/>
        </a:p>
      </dsp:txBody>
      <dsp:txXfrm>
        <a:off x="3452459" y="1440390"/>
        <a:ext cx="1799409" cy="1334148"/>
      </dsp:txXfrm>
    </dsp:sp>
    <dsp:sp modelId="{1EC43A49-2B17-4D14-92F7-9EC04E4741C3}">
      <dsp:nvSpPr>
        <dsp:cNvPr id="0" name=""/>
        <dsp:cNvSpPr/>
      </dsp:nvSpPr>
      <dsp:spPr>
        <a:xfrm>
          <a:off x="5193187" y="906367"/>
          <a:ext cx="604981" cy="4686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5193187" y="1000101"/>
        <a:ext cx="464381" cy="281200"/>
      </dsp:txXfrm>
    </dsp:sp>
    <dsp:sp modelId="{BC060E92-4A64-4530-972A-78D5A3261794}">
      <dsp:nvSpPr>
        <dsp:cNvPr id="0" name=""/>
        <dsp:cNvSpPr/>
      </dsp:nvSpPr>
      <dsp:spPr>
        <a:xfrm>
          <a:off x="6049293" y="882519"/>
          <a:ext cx="1882423" cy="7745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49530" numCol="1" spcCol="1270" anchor="t" anchorCtr="0">
          <a:noAutofit/>
        </a:bodyPr>
        <a:lstStyle/>
        <a:p>
          <a:pPr marL="0" lvl="0" indent="0" algn="l" defTabSz="577850">
            <a:lnSpc>
              <a:spcPct val="90000"/>
            </a:lnSpc>
            <a:spcBef>
              <a:spcPct val="0"/>
            </a:spcBef>
            <a:spcAft>
              <a:spcPct val="35000"/>
            </a:spcAft>
            <a:buNone/>
          </a:pPr>
          <a:r>
            <a:rPr lang="en-US" sz="1300" kern="1200" dirty="0"/>
            <a:t>Single process/function implementation</a:t>
          </a:r>
        </a:p>
      </dsp:txBody>
      <dsp:txXfrm>
        <a:off x="6049293" y="882519"/>
        <a:ext cx="1882423" cy="516363"/>
      </dsp:txXfrm>
    </dsp:sp>
    <dsp:sp modelId="{5587B296-4154-491B-BA5B-13B7E42A7924}">
      <dsp:nvSpPr>
        <dsp:cNvPr id="0" name=""/>
        <dsp:cNvSpPr/>
      </dsp:nvSpPr>
      <dsp:spPr>
        <a:xfrm>
          <a:off x="6434849" y="1398883"/>
          <a:ext cx="1882423" cy="141716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t" anchorCtr="0">
          <a:noAutofit/>
        </a:bodyPr>
        <a:lstStyle/>
        <a:p>
          <a:pPr marL="114300" lvl="1" indent="-114300" algn="l" defTabSz="577850">
            <a:lnSpc>
              <a:spcPct val="90000"/>
            </a:lnSpc>
            <a:spcBef>
              <a:spcPct val="0"/>
            </a:spcBef>
            <a:spcAft>
              <a:spcPct val="15000"/>
            </a:spcAft>
            <a:buChar char="•"/>
          </a:pPr>
          <a:r>
            <a:rPr lang="en-US" sz="1300" b="0" i="0" kern="1200" dirty="0"/>
            <a:t>Go rapidly from an idea to a deployed application with LCAP</a:t>
          </a:r>
          <a:endParaRPr lang="en-US" sz="1300" kern="1200" dirty="0"/>
        </a:p>
        <a:p>
          <a:pPr marL="114300" lvl="1" indent="-114300" algn="l" defTabSz="577850">
            <a:lnSpc>
              <a:spcPct val="90000"/>
            </a:lnSpc>
            <a:spcBef>
              <a:spcPct val="0"/>
            </a:spcBef>
            <a:spcAft>
              <a:spcPct val="15000"/>
            </a:spcAft>
            <a:buChar char="•"/>
          </a:pPr>
          <a:r>
            <a:rPr lang="en-US" sz="1300" b="0" i="0" kern="1200" dirty="0"/>
            <a:t>Automate a process that is small in scope</a:t>
          </a:r>
          <a:endParaRPr lang="en-US" sz="1300" kern="1200" dirty="0"/>
        </a:p>
      </dsp:txBody>
      <dsp:txXfrm>
        <a:off x="6476356" y="1440390"/>
        <a:ext cx="1799409" cy="1334148"/>
      </dsp:txXfrm>
    </dsp:sp>
    <dsp:sp modelId="{37E9C750-A8AF-4745-A2AE-1B67ED17F565}">
      <dsp:nvSpPr>
        <dsp:cNvPr id="0" name=""/>
        <dsp:cNvSpPr/>
      </dsp:nvSpPr>
      <dsp:spPr>
        <a:xfrm>
          <a:off x="8217085" y="906367"/>
          <a:ext cx="604981" cy="4686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8217085" y="1000101"/>
        <a:ext cx="464381" cy="281200"/>
      </dsp:txXfrm>
    </dsp:sp>
    <dsp:sp modelId="{67080B64-0AB8-46BD-A8C9-99AE8C6EC4E1}">
      <dsp:nvSpPr>
        <dsp:cNvPr id="0" name=""/>
        <dsp:cNvSpPr/>
      </dsp:nvSpPr>
      <dsp:spPr>
        <a:xfrm>
          <a:off x="9073191" y="882519"/>
          <a:ext cx="1882423" cy="7745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49530" numCol="1" spcCol="1270" anchor="t" anchorCtr="0">
          <a:noAutofit/>
        </a:bodyPr>
        <a:lstStyle/>
        <a:p>
          <a:pPr marL="0" lvl="0" indent="0" algn="l" defTabSz="577850">
            <a:lnSpc>
              <a:spcPct val="90000"/>
            </a:lnSpc>
            <a:spcBef>
              <a:spcPct val="0"/>
            </a:spcBef>
            <a:spcAft>
              <a:spcPct val="35000"/>
            </a:spcAft>
            <a:buNone/>
          </a:pPr>
          <a:r>
            <a:rPr lang="en-US" sz="1300" kern="1200" dirty="0"/>
            <a:t>Deploy Software Bots</a:t>
          </a:r>
        </a:p>
      </dsp:txBody>
      <dsp:txXfrm>
        <a:off x="9073191" y="882519"/>
        <a:ext cx="1882423" cy="516363"/>
      </dsp:txXfrm>
    </dsp:sp>
    <dsp:sp modelId="{E13BA262-779F-4FA9-95AD-B6C3C7A0B36B}">
      <dsp:nvSpPr>
        <dsp:cNvPr id="0" name=""/>
        <dsp:cNvSpPr/>
      </dsp:nvSpPr>
      <dsp:spPr>
        <a:xfrm>
          <a:off x="9458747" y="1398883"/>
          <a:ext cx="1882423" cy="141716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t" anchorCtr="0">
          <a:noAutofit/>
        </a:bodyPr>
        <a:lstStyle/>
        <a:p>
          <a:pPr marL="114300" lvl="1" indent="-114300" algn="l" defTabSz="577850">
            <a:lnSpc>
              <a:spcPct val="90000"/>
            </a:lnSpc>
            <a:spcBef>
              <a:spcPct val="0"/>
            </a:spcBef>
            <a:spcAft>
              <a:spcPct val="15000"/>
            </a:spcAft>
            <a:buChar char="•"/>
          </a:pPr>
          <a:r>
            <a:rPr lang="en-US" sz="1300" b="0" i="0" kern="1200" dirty="0"/>
            <a:t>Creating API facades with legacy applications</a:t>
          </a:r>
          <a:endParaRPr lang="en-US" sz="1300" kern="1200" dirty="0"/>
        </a:p>
        <a:p>
          <a:pPr marL="114300" lvl="1" indent="-114300" algn="l" defTabSz="577850">
            <a:lnSpc>
              <a:spcPct val="90000"/>
            </a:lnSpc>
            <a:spcBef>
              <a:spcPct val="0"/>
            </a:spcBef>
            <a:spcAft>
              <a:spcPct val="15000"/>
            </a:spcAft>
            <a:buChar char="•"/>
          </a:pPr>
          <a:r>
            <a:rPr lang="en-US" sz="1300" b="0" i="0" kern="1200" dirty="0"/>
            <a:t>Delivering quick wins on routine and repetitive tasks</a:t>
          </a:r>
          <a:endParaRPr lang="en-US" sz="1300" kern="1200" dirty="0"/>
        </a:p>
      </dsp:txBody>
      <dsp:txXfrm>
        <a:off x="9500254" y="1440390"/>
        <a:ext cx="1799409" cy="133414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31100F-E29E-4A66-BF7F-9C450454AADE}" type="datetimeFigureOut">
              <a:rPr lang="en-US" smtClean="0"/>
              <a:t>5/16/2021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FFA281-B047-45D5-A208-FE2394BD36E6}" type="slidenum">
              <a:rPr lang="en-US" smtClean="0"/>
              <a:t>‹#›</a:t>
            </a:fld>
            <a:endParaRPr lang="en-US"/>
          </a:p>
        </p:txBody>
      </p:sp>
    </p:spTree>
    <p:extLst>
      <p:ext uri="{BB962C8B-B14F-4D97-AF65-F5344CB8AC3E}">
        <p14:creationId xmlns:p14="http://schemas.microsoft.com/office/powerpoint/2010/main" val="16737993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7918C6-2F1F-4D3B-92E9-1200ED20062B}" type="slidenum">
              <a:rPr lang="en-US" smtClean="0"/>
              <a:t>15</a:t>
            </a:fld>
            <a:endParaRPr lang="en-US"/>
          </a:p>
        </p:txBody>
      </p:sp>
    </p:spTree>
    <p:extLst>
      <p:ext uri="{BB962C8B-B14F-4D97-AF65-F5344CB8AC3E}">
        <p14:creationId xmlns:p14="http://schemas.microsoft.com/office/powerpoint/2010/main" val="3674536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7918C6-2F1F-4D3B-92E9-1200ED20062B}" type="slidenum">
              <a:rPr lang="en-US" smtClean="0"/>
              <a:t>23</a:t>
            </a:fld>
            <a:endParaRPr lang="en-US"/>
          </a:p>
        </p:txBody>
      </p:sp>
    </p:spTree>
    <p:extLst>
      <p:ext uri="{BB962C8B-B14F-4D97-AF65-F5344CB8AC3E}">
        <p14:creationId xmlns:p14="http://schemas.microsoft.com/office/powerpoint/2010/main" val="3799255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6A95B-38E8-4FDB-80CF-536D7AB511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F359C11-0052-43F2-8779-49392D9AB9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4DB0AEE-E672-43AD-8C3A-218A6F823D9D}"/>
              </a:ext>
            </a:extLst>
          </p:cNvPr>
          <p:cNvSpPr>
            <a:spLocks noGrp="1"/>
          </p:cNvSpPr>
          <p:nvPr>
            <p:ph type="dt" sz="half" idx="10"/>
          </p:nvPr>
        </p:nvSpPr>
        <p:spPr/>
        <p:txBody>
          <a:bodyPr/>
          <a:lstStyle/>
          <a:p>
            <a:fld id="{B6AA04D7-C908-4D4C-886E-1123B3E3E751}" type="datetimeFigureOut">
              <a:rPr lang="en-US" smtClean="0"/>
              <a:t>5/16/2021</a:t>
            </a:fld>
            <a:endParaRPr lang="en-US"/>
          </a:p>
        </p:txBody>
      </p:sp>
      <p:sp>
        <p:nvSpPr>
          <p:cNvPr id="5" name="Footer Placeholder 4">
            <a:extLst>
              <a:ext uri="{FF2B5EF4-FFF2-40B4-BE49-F238E27FC236}">
                <a16:creationId xmlns:a16="http://schemas.microsoft.com/office/drawing/2014/main" id="{064923D8-5F7B-450F-935A-2F84821C46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4D9F3D-92E9-44AB-8E52-66A76472ED2D}"/>
              </a:ext>
            </a:extLst>
          </p:cNvPr>
          <p:cNvSpPr>
            <a:spLocks noGrp="1"/>
          </p:cNvSpPr>
          <p:nvPr>
            <p:ph type="sldNum" sz="quarter" idx="12"/>
          </p:nvPr>
        </p:nvSpPr>
        <p:spPr/>
        <p:txBody>
          <a:bodyPr/>
          <a:lstStyle/>
          <a:p>
            <a:fld id="{A70EC2BA-C47C-4B04-8326-48670544FF1B}" type="slidenum">
              <a:rPr lang="en-US" smtClean="0"/>
              <a:t>‹#›</a:t>
            </a:fld>
            <a:endParaRPr lang="en-US"/>
          </a:p>
        </p:txBody>
      </p:sp>
    </p:spTree>
    <p:extLst>
      <p:ext uri="{BB962C8B-B14F-4D97-AF65-F5344CB8AC3E}">
        <p14:creationId xmlns:p14="http://schemas.microsoft.com/office/powerpoint/2010/main" val="3730654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34B79-A3E2-4FF5-882A-C0227B2EC6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69ACE6-9DBF-4C0E-9A20-5F2B6008A9D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DAFC50-A3D7-43F5-848D-2883095D16DE}"/>
              </a:ext>
            </a:extLst>
          </p:cNvPr>
          <p:cNvSpPr>
            <a:spLocks noGrp="1"/>
          </p:cNvSpPr>
          <p:nvPr>
            <p:ph type="dt" sz="half" idx="10"/>
          </p:nvPr>
        </p:nvSpPr>
        <p:spPr/>
        <p:txBody>
          <a:bodyPr/>
          <a:lstStyle/>
          <a:p>
            <a:fld id="{B6AA04D7-C908-4D4C-886E-1123B3E3E751}" type="datetimeFigureOut">
              <a:rPr lang="en-US" smtClean="0"/>
              <a:t>5/16/2021</a:t>
            </a:fld>
            <a:endParaRPr lang="en-US"/>
          </a:p>
        </p:txBody>
      </p:sp>
      <p:sp>
        <p:nvSpPr>
          <p:cNvPr id="5" name="Footer Placeholder 4">
            <a:extLst>
              <a:ext uri="{FF2B5EF4-FFF2-40B4-BE49-F238E27FC236}">
                <a16:creationId xmlns:a16="http://schemas.microsoft.com/office/drawing/2014/main" id="{6350A392-53E8-4881-8628-B975108D31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497E55-C761-4D35-9865-AAC8A87E70D4}"/>
              </a:ext>
            </a:extLst>
          </p:cNvPr>
          <p:cNvSpPr>
            <a:spLocks noGrp="1"/>
          </p:cNvSpPr>
          <p:nvPr>
            <p:ph type="sldNum" sz="quarter" idx="12"/>
          </p:nvPr>
        </p:nvSpPr>
        <p:spPr/>
        <p:txBody>
          <a:bodyPr/>
          <a:lstStyle/>
          <a:p>
            <a:fld id="{A70EC2BA-C47C-4B04-8326-48670544FF1B}" type="slidenum">
              <a:rPr lang="en-US" smtClean="0"/>
              <a:t>‹#›</a:t>
            </a:fld>
            <a:endParaRPr lang="en-US"/>
          </a:p>
        </p:txBody>
      </p:sp>
    </p:spTree>
    <p:extLst>
      <p:ext uri="{BB962C8B-B14F-4D97-AF65-F5344CB8AC3E}">
        <p14:creationId xmlns:p14="http://schemas.microsoft.com/office/powerpoint/2010/main" val="1869132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BDADF0-2A0B-441B-81D5-CD7B95B0386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95B6A8-B0A1-4A08-AB2B-3A226419CA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979CBB-2EA9-4CF2-81E5-D9C0647F43B3}"/>
              </a:ext>
            </a:extLst>
          </p:cNvPr>
          <p:cNvSpPr>
            <a:spLocks noGrp="1"/>
          </p:cNvSpPr>
          <p:nvPr>
            <p:ph type="dt" sz="half" idx="10"/>
          </p:nvPr>
        </p:nvSpPr>
        <p:spPr/>
        <p:txBody>
          <a:bodyPr/>
          <a:lstStyle/>
          <a:p>
            <a:fld id="{B6AA04D7-C908-4D4C-886E-1123B3E3E751}" type="datetimeFigureOut">
              <a:rPr lang="en-US" smtClean="0"/>
              <a:t>5/16/2021</a:t>
            </a:fld>
            <a:endParaRPr lang="en-US"/>
          </a:p>
        </p:txBody>
      </p:sp>
      <p:sp>
        <p:nvSpPr>
          <p:cNvPr id="5" name="Footer Placeholder 4">
            <a:extLst>
              <a:ext uri="{FF2B5EF4-FFF2-40B4-BE49-F238E27FC236}">
                <a16:creationId xmlns:a16="http://schemas.microsoft.com/office/drawing/2014/main" id="{C4C54783-3F9E-4B18-BDCC-717AA92EB3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8A9C0F-594A-4139-8A4A-1DF2A3A4D699}"/>
              </a:ext>
            </a:extLst>
          </p:cNvPr>
          <p:cNvSpPr>
            <a:spLocks noGrp="1"/>
          </p:cNvSpPr>
          <p:nvPr>
            <p:ph type="sldNum" sz="quarter" idx="12"/>
          </p:nvPr>
        </p:nvSpPr>
        <p:spPr/>
        <p:txBody>
          <a:bodyPr/>
          <a:lstStyle/>
          <a:p>
            <a:fld id="{A70EC2BA-C47C-4B04-8326-48670544FF1B}" type="slidenum">
              <a:rPr lang="en-US" smtClean="0"/>
              <a:t>‹#›</a:t>
            </a:fld>
            <a:endParaRPr lang="en-US"/>
          </a:p>
        </p:txBody>
      </p:sp>
    </p:spTree>
    <p:extLst>
      <p:ext uri="{BB962C8B-B14F-4D97-AF65-F5344CB8AC3E}">
        <p14:creationId xmlns:p14="http://schemas.microsoft.com/office/powerpoint/2010/main" val="297078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9850E-70BB-47B2-9FE7-38C146FDE9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11DBD2-1832-4EBB-8D05-4DC2658B2E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545EB4-6539-4504-85DC-C50C9DF35FFB}"/>
              </a:ext>
            </a:extLst>
          </p:cNvPr>
          <p:cNvSpPr>
            <a:spLocks noGrp="1"/>
          </p:cNvSpPr>
          <p:nvPr>
            <p:ph type="dt" sz="half" idx="10"/>
          </p:nvPr>
        </p:nvSpPr>
        <p:spPr/>
        <p:txBody>
          <a:bodyPr/>
          <a:lstStyle/>
          <a:p>
            <a:fld id="{B6AA04D7-C908-4D4C-886E-1123B3E3E751}" type="datetimeFigureOut">
              <a:rPr lang="en-US" smtClean="0"/>
              <a:t>5/16/2021</a:t>
            </a:fld>
            <a:endParaRPr lang="en-US"/>
          </a:p>
        </p:txBody>
      </p:sp>
      <p:sp>
        <p:nvSpPr>
          <p:cNvPr id="5" name="Footer Placeholder 4">
            <a:extLst>
              <a:ext uri="{FF2B5EF4-FFF2-40B4-BE49-F238E27FC236}">
                <a16:creationId xmlns:a16="http://schemas.microsoft.com/office/drawing/2014/main" id="{BC8302C2-66B6-406D-9147-2F08A3F081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D8DE30-B1D4-4422-8CF7-79BFECD7C4F5}"/>
              </a:ext>
            </a:extLst>
          </p:cNvPr>
          <p:cNvSpPr>
            <a:spLocks noGrp="1"/>
          </p:cNvSpPr>
          <p:nvPr>
            <p:ph type="sldNum" sz="quarter" idx="12"/>
          </p:nvPr>
        </p:nvSpPr>
        <p:spPr/>
        <p:txBody>
          <a:bodyPr/>
          <a:lstStyle/>
          <a:p>
            <a:fld id="{A70EC2BA-C47C-4B04-8326-48670544FF1B}" type="slidenum">
              <a:rPr lang="en-US" smtClean="0"/>
              <a:t>‹#›</a:t>
            </a:fld>
            <a:endParaRPr lang="en-US"/>
          </a:p>
        </p:txBody>
      </p:sp>
    </p:spTree>
    <p:extLst>
      <p:ext uri="{BB962C8B-B14F-4D97-AF65-F5344CB8AC3E}">
        <p14:creationId xmlns:p14="http://schemas.microsoft.com/office/powerpoint/2010/main" val="58649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F3BFA-7631-4A28-9692-8C22EAD9D0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4758597-A333-4F67-A23C-640F62B2CF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750300F-98EE-44BD-A9FA-602C7D8C02B0}"/>
              </a:ext>
            </a:extLst>
          </p:cNvPr>
          <p:cNvSpPr>
            <a:spLocks noGrp="1"/>
          </p:cNvSpPr>
          <p:nvPr>
            <p:ph type="dt" sz="half" idx="10"/>
          </p:nvPr>
        </p:nvSpPr>
        <p:spPr/>
        <p:txBody>
          <a:bodyPr/>
          <a:lstStyle/>
          <a:p>
            <a:fld id="{B6AA04D7-C908-4D4C-886E-1123B3E3E751}" type="datetimeFigureOut">
              <a:rPr lang="en-US" smtClean="0"/>
              <a:t>5/16/2021</a:t>
            </a:fld>
            <a:endParaRPr lang="en-US"/>
          </a:p>
        </p:txBody>
      </p:sp>
      <p:sp>
        <p:nvSpPr>
          <p:cNvPr id="5" name="Footer Placeholder 4">
            <a:extLst>
              <a:ext uri="{FF2B5EF4-FFF2-40B4-BE49-F238E27FC236}">
                <a16:creationId xmlns:a16="http://schemas.microsoft.com/office/drawing/2014/main" id="{63582C88-B676-4030-BC07-A3BD30F2CF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360BAB-CAD9-49A7-AF76-F61783E59F03}"/>
              </a:ext>
            </a:extLst>
          </p:cNvPr>
          <p:cNvSpPr>
            <a:spLocks noGrp="1"/>
          </p:cNvSpPr>
          <p:nvPr>
            <p:ph type="sldNum" sz="quarter" idx="12"/>
          </p:nvPr>
        </p:nvSpPr>
        <p:spPr/>
        <p:txBody>
          <a:bodyPr/>
          <a:lstStyle/>
          <a:p>
            <a:fld id="{A70EC2BA-C47C-4B04-8326-48670544FF1B}" type="slidenum">
              <a:rPr lang="en-US" smtClean="0"/>
              <a:t>‹#›</a:t>
            </a:fld>
            <a:endParaRPr lang="en-US"/>
          </a:p>
        </p:txBody>
      </p:sp>
    </p:spTree>
    <p:extLst>
      <p:ext uri="{BB962C8B-B14F-4D97-AF65-F5344CB8AC3E}">
        <p14:creationId xmlns:p14="http://schemas.microsoft.com/office/powerpoint/2010/main" val="2380838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EDBCE-138E-4BE2-8551-0250980534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FCBB7E-1FDA-4F5E-9561-8ACEDF5B6C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801159-BF1A-49A1-93E5-EC0D666D639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61BF59-56D9-4361-89BD-79581162154A}"/>
              </a:ext>
            </a:extLst>
          </p:cNvPr>
          <p:cNvSpPr>
            <a:spLocks noGrp="1"/>
          </p:cNvSpPr>
          <p:nvPr>
            <p:ph type="dt" sz="half" idx="10"/>
          </p:nvPr>
        </p:nvSpPr>
        <p:spPr/>
        <p:txBody>
          <a:bodyPr/>
          <a:lstStyle/>
          <a:p>
            <a:fld id="{B6AA04D7-C908-4D4C-886E-1123B3E3E751}" type="datetimeFigureOut">
              <a:rPr lang="en-US" smtClean="0"/>
              <a:t>5/16/2021</a:t>
            </a:fld>
            <a:endParaRPr lang="en-US"/>
          </a:p>
        </p:txBody>
      </p:sp>
      <p:sp>
        <p:nvSpPr>
          <p:cNvPr id="6" name="Footer Placeholder 5">
            <a:extLst>
              <a:ext uri="{FF2B5EF4-FFF2-40B4-BE49-F238E27FC236}">
                <a16:creationId xmlns:a16="http://schemas.microsoft.com/office/drawing/2014/main" id="{6F6AA233-98F6-416C-8857-F19D5F27FD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99F18B-5800-4D0E-8EBD-DC61D1D6D3A9}"/>
              </a:ext>
            </a:extLst>
          </p:cNvPr>
          <p:cNvSpPr>
            <a:spLocks noGrp="1"/>
          </p:cNvSpPr>
          <p:nvPr>
            <p:ph type="sldNum" sz="quarter" idx="12"/>
          </p:nvPr>
        </p:nvSpPr>
        <p:spPr/>
        <p:txBody>
          <a:bodyPr/>
          <a:lstStyle/>
          <a:p>
            <a:fld id="{A70EC2BA-C47C-4B04-8326-48670544FF1B}" type="slidenum">
              <a:rPr lang="en-US" smtClean="0"/>
              <a:t>‹#›</a:t>
            </a:fld>
            <a:endParaRPr lang="en-US"/>
          </a:p>
        </p:txBody>
      </p:sp>
    </p:spTree>
    <p:extLst>
      <p:ext uri="{BB962C8B-B14F-4D97-AF65-F5344CB8AC3E}">
        <p14:creationId xmlns:p14="http://schemas.microsoft.com/office/powerpoint/2010/main" val="3695399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464C1-A59B-4328-ABE3-63537CDBB8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4BE6CDB-EED4-4D05-B2F0-04EE3F19C0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C11E9A-AA4D-4E29-A53D-7624A8D09E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1C23B7-4345-4B6A-AB95-BAAB9929BB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3BA0B7-F675-4114-BFE6-7E4D43E3E8A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EFCB426-B03E-4582-82E2-AB940C76DD51}"/>
              </a:ext>
            </a:extLst>
          </p:cNvPr>
          <p:cNvSpPr>
            <a:spLocks noGrp="1"/>
          </p:cNvSpPr>
          <p:nvPr>
            <p:ph type="dt" sz="half" idx="10"/>
          </p:nvPr>
        </p:nvSpPr>
        <p:spPr/>
        <p:txBody>
          <a:bodyPr/>
          <a:lstStyle/>
          <a:p>
            <a:fld id="{B6AA04D7-C908-4D4C-886E-1123B3E3E751}" type="datetimeFigureOut">
              <a:rPr lang="en-US" smtClean="0"/>
              <a:t>5/16/2021</a:t>
            </a:fld>
            <a:endParaRPr lang="en-US"/>
          </a:p>
        </p:txBody>
      </p:sp>
      <p:sp>
        <p:nvSpPr>
          <p:cNvPr id="8" name="Footer Placeholder 7">
            <a:extLst>
              <a:ext uri="{FF2B5EF4-FFF2-40B4-BE49-F238E27FC236}">
                <a16:creationId xmlns:a16="http://schemas.microsoft.com/office/drawing/2014/main" id="{B559F525-BBB9-42CC-9159-B8E065C0829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6EF3052-23A6-4A1B-A8B8-ABE68BBCC184}"/>
              </a:ext>
            </a:extLst>
          </p:cNvPr>
          <p:cNvSpPr>
            <a:spLocks noGrp="1"/>
          </p:cNvSpPr>
          <p:nvPr>
            <p:ph type="sldNum" sz="quarter" idx="12"/>
          </p:nvPr>
        </p:nvSpPr>
        <p:spPr/>
        <p:txBody>
          <a:bodyPr/>
          <a:lstStyle/>
          <a:p>
            <a:fld id="{A70EC2BA-C47C-4B04-8326-48670544FF1B}" type="slidenum">
              <a:rPr lang="en-US" smtClean="0"/>
              <a:t>‹#›</a:t>
            </a:fld>
            <a:endParaRPr lang="en-US"/>
          </a:p>
        </p:txBody>
      </p:sp>
    </p:spTree>
    <p:extLst>
      <p:ext uri="{BB962C8B-B14F-4D97-AF65-F5344CB8AC3E}">
        <p14:creationId xmlns:p14="http://schemas.microsoft.com/office/powerpoint/2010/main" val="2976591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7D714-102C-4616-933F-1293CC1D7D9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3498F2-DF61-4D8E-A461-706205F312EF}"/>
              </a:ext>
            </a:extLst>
          </p:cNvPr>
          <p:cNvSpPr>
            <a:spLocks noGrp="1"/>
          </p:cNvSpPr>
          <p:nvPr>
            <p:ph type="dt" sz="half" idx="10"/>
          </p:nvPr>
        </p:nvSpPr>
        <p:spPr/>
        <p:txBody>
          <a:bodyPr/>
          <a:lstStyle/>
          <a:p>
            <a:fld id="{B6AA04D7-C908-4D4C-886E-1123B3E3E751}" type="datetimeFigureOut">
              <a:rPr lang="en-US" smtClean="0"/>
              <a:t>5/16/2021</a:t>
            </a:fld>
            <a:endParaRPr lang="en-US"/>
          </a:p>
        </p:txBody>
      </p:sp>
      <p:sp>
        <p:nvSpPr>
          <p:cNvPr id="4" name="Footer Placeholder 3">
            <a:extLst>
              <a:ext uri="{FF2B5EF4-FFF2-40B4-BE49-F238E27FC236}">
                <a16:creationId xmlns:a16="http://schemas.microsoft.com/office/drawing/2014/main" id="{FAD772B6-0A0D-499E-A4E7-FD07BCBC3C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187094B-9EA3-4C59-9E4B-E1DCC76F90A4}"/>
              </a:ext>
            </a:extLst>
          </p:cNvPr>
          <p:cNvSpPr>
            <a:spLocks noGrp="1"/>
          </p:cNvSpPr>
          <p:nvPr>
            <p:ph type="sldNum" sz="quarter" idx="12"/>
          </p:nvPr>
        </p:nvSpPr>
        <p:spPr/>
        <p:txBody>
          <a:bodyPr/>
          <a:lstStyle/>
          <a:p>
            <a:fld id="{A70EC2BA-C47C-4B04-8326-48670544FF1B}" type="slidenum">
              <a:rPr lang="en-US" smtClean="0"/>
              <a:t>‹#›</a:t>
            </a:fld>
            <a:endParaRPr lang="en-US"/>
          </a:p>
        </p:txBody>
      </p:sp>
    </p:spTree>
    <p:extLst>
      <p:ext uri="{BB962C8B-B14F-4D97-AF65-F5344CB8AC3E}">
        <p14:creationId xmlns:p14="http://schemas.microsoft.com/office/powerpoint/2010/main" val="290217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B6E920-20FB-40C9-ADB5-00B017871A36}"/>
              </a:ext>
            </a:extLst>
          </p:cNvPr>
          <p:cNvSpPr>
            <a:spLocks noGrp="1"/>
          </p:cNvSpPr>
          <p:nvPr>
            <p:ph type="dt" sz="half" idx="10"/>
          </p:nvPr>
        </p:nvSpPr>
        <p:spPr/>
        <p:txBody>
          <a:bodyPr/>
          <a:lstStyle/>
          <a:p>
            <a:fld id="{B6AA04D7-C908-4D4C-886E-1123B3E3E751}" type="datetimeFigureOut">
              <a:rPr lang="en-US" smtClean="0"/>
              <a:t>5/16/2021</a:t>
            </a:fld>
            <a:endParaRPr lang="en-US"/>
          </a:p>
        </p:txBody>
      </p:sp>
      <p:sp>
        <p:nvSpPr>
          <p:cNvPr id="3" name="Footer Placeholder 2">
            <a:extLst>
              <a:ext uri="{FF2B5EF4-FFF2-40B4-BE49-F238E27FC236}">
                <a16:creationId xmlns:a16="http://schemas.microsoft.com/office/drawing/2014/main" id="{90A3F647-13A5-4AB2-B30E-2EF1E0DC003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FAC7A0-A0F3-4301-AFA5-C54E6F5D2384}"/>
              </a:ext>
            </a:extLst>
          </p:cNvPr>
          <p:cNvSpPr>
            <a:spLocks noGrp="1"/>
          </p:cNvSpPr>
          <p:nvPr>
            <p:ph type="sldNum" sz="quarter" idx="12"/>
          </p:nvPr>
        </p:nvSpPr>
        <p:spPr/>
        <p:txBody>
          <a:bodyPr/>
          <a:lstStyle/>
          <a:p>
            <a:fld id="{A70EC2BA-C47C-4B04-8326-48670544FF1B}" type="slidenum">
              <a:rPr lang="en-US" smtClean="0"/>
              <a:t>‹#›</a:t>
            </a:fld>
            <a:endParaRPr lang="en-US"/>
          </a:p>
        </p:txBody>
      </p:sp>
    </p:spTree>
    <p:extLst>
      <p:ext uri="{BB962C8B-B14F-4D97-AF65-F5344CB8AC3E}">
        <p14:creationId xmlns:p14="http://schemas.microsoft.com/office/powerpoint/2010/main" val="518780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AFB6F-5FA5-49EA-AA99-BD20014421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4E96550-2B75-42DF-8387-CEFE9F7E0E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CDE9F9-0EC1-4020-9AB3-C7D290C356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C5480B-3AD6-45A3-8CEF-24FA1CE066EF}"/>
              </a:ext>
            </a:extLst>
          </p:cNvPr>
          <p:cNvSpPr>
            <a:spLocks noGrp="1"/>
          </p:cNvSpPr>
          <p:nvPr>
            <p:ph type="dt" sz="half" idx="10"/>
          </p:nvPr>
        </p:nvSpPr>
        <p:spPr/>
        <p:txBody>
          <a:bodyPr/>
          <a:lstStyle/>
          <a:p>
            <a:fld id="{B6AA04D7-C908-4D4C-886E-1123B3E3E751}" type="datetimeFigureOut">
              <a:rPr lang="en-US" smtClean="0"/>
              <a:t>5/16/2021</a:t>
            </a:fld>
            <a:endParaRPr lang="en-US"/>
          </a:p>
        </p:txBody>
      </p:sp>
      <p:sp>
        <p:nvSpPr>
          <p:cNvPr id="6" name="Footer Placeholder 5">
            <a:extLst>
              <a:ext uri="{FF2B5EF4-FFF2-40B4-BE49-F238E27FC236}">
                <a16:creationId xmlns:a16="http://schemas.microsoft.com/office/drawing/2014/main" id="{DDBAA632-4FED-4409-B99B-BC01B3F0C1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EA3623-C32D-46A3-A4CE-1C3027C65D22}"/>
              </a:ext>
            </a:extLst>
          </p:cNvPr>
          <p:cNvSpPr>
            <a:spLocks noGrp="1"/>
          </p:cNvSpPr>
          <p:nvPr>
            <p:ph type="sldNum" sz="quarter" idx="12"/>
          </p:nvPr>
        </p:nvSpPr>
        <p:spPr/>
        <p:txBody>
          <a:bodyPr/>
          <a:lstStyle/>
          <a:p>
            <a:fld id="{A70EC2BA-C47C-4B04-8326-48670544FF1B}" type="slidenum">
              <a:rPr lang="en-US" smtClean="0"/>
              <a:t>‹#›</a:t>
            </a:fld>
            <a:endParaRPr lang="en-US"/>
          </a:p>
        </p:txBody>
      </p:sp>
    </p:spTree>
    <p:extLst>
      <p:ext uri="{BB962C8B-B14F-4D97-AF65-F5344CB8AC3E}">
        <p14:creationId xmlns:p14="http://schemas.microsoft.com/office/powerpoint/2010/main" val="40749020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4541E-7B14-4A11-AB35-DCDDD882C8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69B26D7-4C45-469A-8E15-43EA44308C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8867F68-122E-44BF-BB1F-9D51D2BB34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C8D8DD-954C-46F8-AB9A-D9E350890B3B}"/>
              </a:ext>
            </a:extLst>
          </p:cNvPr>
          <p:cNvSpPr>
            <a:spLocks noGrp="1"/>
          </p:cNvSpPr>
          <p:nvPr>
            <p:ph type="dt" sz="half" idx="10"/>
          </p:nvPr>
        </p:nvSpPr>
        <p:spPr/>
        <p:txBody>
          <a:bodyPr/>
          <a:lstStyle/>
          <a:p>
            <a:fld id="{B6AA04D7-C908-4D4C-886E-1123B3E3E751}" type="datetimeFigureOut">
              <a:rPr lang="en-US" smtClean="0"/>
              <a:t>5/16/2021</a:t>
            </a:fld>
            <a:endParaRPr lang="en-US"/>
          </a:p>
        </p:txBody>
      </p:sp>
      <p:sp>
        <p:nvSpPr>
          <p:cNvPr id="6" name="Footer Placeholder 5">
            <a:extLst>
              <a:ext uri="{FF2B5EF4-FFF2-40B4-BE49-F238E27FC236}">
                <a16:creationId xmlns:a16="http://schemas.microsoft.com/office/drawing/2014/main" id="{5010659E-5D79-40CF-8DA0-DA03674497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417CDA-805A-4AB8-8EF6-6ED327500B47}"/>
              </a:ext>
            </a:extLst>
          </p:cNvPr>
          <p:cNvSpPr>
            <a:spLocks noGrp="1"/>
          </p:cNvSpPr>
          <p:nvPr>
            <p:ph type="sldNum" sz="quarter" idx="12"/>
          </p:nvPr>
        </p:nvSpPr>
        <p:spPr/>
        <p:txBody>
          <a:bodyPr/>
          <a:lstStyle/>
          <a:p>
            <a:fld id="{A70EC2BA-C47C-4B04-8326-48670544FF1B}" type="slidenum">
              <a:rPr lang="en-US" smtClean="0"/>
              <a:t>‹#›</a:t>
            </a:fld>
            <a:endParaRPr lang="en-US"/>
          </a:p>
        </p:txBody>
      </p:sp>
    </p:spTree>
    <p:extLst>
      <p:ext uri="{BB962C8B-B14F-4D97-AF65-F5344CB8AC3E}">
        <p14:creationId xmlns:p14="http://schemas.microsoft.com/office/powerpoint/2010/main" val="2921364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2D5516-92D1-4B83-ACD5-1B8F021CB9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5DC7580-2F81-4CB4-923C-1B9CE6F13D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1895CB-F74D-4C19-8468-1ED9794E0C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AA04D7-C908-4D4C-886E-1123B3E3E751}" type="datetimeFigureOut">
              <a:rPr lang="en-US" smtClean="0"/>
              <a:t>5/16/2021</a:t>
            </a:fld>
            <a:endParaRPr lang="en-US"/>
          </a:p>
        </p:txBody>
      </p:sp>
      <p:sp>
        <p:nvSpPr>
          <p:cNvPr id="5" name="Footer Placeholder 4">
            <a:extLst>
              <a:ext uri="{FF2B5EF4-FFF2-40B4-BE49-F238E27FC236}">
                <a16:creationId xmlns:a16="http://schemas.microsoft.com/office/drawing/2014/main" id="{879104C5-8667-400A-94B8-D36F3B2304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F8FD09B-9BA2-4A99-B25B-9AA0CC28DC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0EC2BA-C47C-4B04-8326-48670544FF1B}" type="slidenum">
              <a:rPr lang="en-US" smtClean="0"/>
              <a:t>‹#›</a:t>
            </a:fld>
            <a:endParaRPr lang="en-US"/>
          </a:p>
        </p:txBody>
      </p:sp>
    </p:spTree>
    <p:extLst>
      <p:ext uri="{BB962C8B-B14F-4D97-AF65-F5344CB8AC3E}">
        <p14:creationId xmlns:p14="http://schemas.microsoft.com/office/powerpoint/2010/main" val="10417278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slideshare.net/HfSResearch/applying-cognitive-computing-to-business-operations-transforming-front-to-back-office"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hyperlink" Target="https://www2.deloitte.com/content/dam/Deloitte/au/Documents/human-capital/deloitte-au-hc-managing-digital-workforce-131017.pdf" TargetMode="Externa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abbyy.com/company/news/contribution-of-digital-workers-to-grow-by-50-percent-in-two-years-finds-new-global-research/?itm_source=abbyy-internal-search-al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gartner.com/doc/reprints?id=1-1ZK435W1&amp;ct=200728&amp;st=sb&amp;mkt_tok=OTk1LVhMVC04ODYAAAF9Fgl6vhdZh5v-Gd7lT_Ba4HloUk0PkCR4NF9fwbdoaXo_m471hodlmXoJ5Qt8JwZNbxrIu6RhjkcTyzsNaAb5DGICmCM0BbDSdrIYE6p-LQ" TargetMode="External"/><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hyperlink" Target="https://botstore.automationanywhere.com/digital-workers#about-digital-workers" TargetMode="External"/><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amelia.com/digitalworkforce/?__hstc=192348917.57faa72b3d096cc46465a51a7e15a239.1620410652985.1620754998532.1620772686314.5&amp;__hssc=192348917.1.1620772686314&amp;__hsfp=1123204592&amp;hsCtaTracking=73cf607e-b0af-4301-a9d8-9ca23d041275%7C876d0e04-f101-4ad4-b68f-e5c173060193" TargetMode="External"/><Relationship Id="rId1" Type="http://schemas.openxmlformats.org/officeDocument/2006/relationships/slideLayout" Target="../slideLayouts/slideLayout2.xml"/><Relationship Id="rId5" Type="http://schemas.openxmlformats.org/officeDocument/2006/relationships/hyperlink" Target="https://www.ibm.com/cloud/cloud-pak-for-business-automation" TargetMode="Externa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mckinsey.com/~/media/mckinsey/business%20functions/mckinsey%20digital/our%20insights/introducing%20the%20next-generation%20operating%20model/introducing-the-next-gen-operating-model.ashx#:~:text=This%20operating%20model%20is%20a,%2C%20customer%20experience%2C%20and%20cost." TargetMode="External"/><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hyperlink" Target="https://interestingengineering.com/human-machine-collaboration-work-in-the-age-of-artificial-intelligence" TargetMode="External"/><Relationship Id="rId2" Type="http://schemas.openxmlformats.org/officeDocument/2006/relationships/hyperlink" Target="https://www.accenture.com/gb-en/insights/artificial-intelligence-summary-index" TargetMode="Externa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2.deloitte.com/content/dam/Deloitte/au/Documents/human-capital/deloitte-au-hc-managing-digital-workforce-131017.pdf"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arxiv.org/abs/2010.07738"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arxiv.org/abs/2010.07738"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arxiv.org/abs/2010.07738"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www.idmanagement.gov/wp-content/uploads/sites/1171/uploads/Playbook-Digital-Worker.pdf" TargetMode="Externa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1.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48.png"/><Relationship Id="rId7" Type="http://schemas.openxmlformats.org/officeDocument/2006/relationships/diagramQuickStyle" Target="../diagrams/quickStyle2.xml"/><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49.png"/><Relationship Id="rId9" Type="http://schemas.microsoft.com/office/2007/relationships/diagramDrawing" Target="../diagrams/drawing2.xml"/></Relationships>
</file>

<file path=ppt/slides/_rels/slide52.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diagramLayout" Target="../diagrams/layout3.xml"/><Relationship Id="rId7" Type="http://schemas.openxmlformats.org/officeDocument/2006/relationships/image" Target="../media/image54.png"/><Relationship Id="rId12" Type="http://schemas.openxmlformats.org/officeDocument/2006/relationships/image" Target="../media/image59.sv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openxmlformats.org/officeDocument/2006/relationships/image" Target="../media/image58.png"/><Relationship Id="rId5" Type="http://schemas.openxmlformats.org/officeDocument/2006/relationships/diagramColors" Target="../diagrams/colors3.xml"/><Relationship Id="rId10" Type="http://schemas.openxmlformats.org/officeDocument/2006/relationships/image" Target="../media/image57.svg"/><Relationship Id="rId4" Type="http://schemas.openxmlformats.org/officeDocument/2006/relationships/diagramQuickStyle" Target="../diagrams/quickStyle3.xml"/><Relationship Id="rId9" Type="http://schemas.openxmlformats.org/officeDocument/2006/relationships/image" Target="../media/image56.png"/></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aibusiness.com/document.asp?doc_id=760951" TargetMode="External"/><Relationship Id="rId1" Type="http://schemas.openxmlformats.org/officeDocument/2006/relationships/slideLayout" Target="../slideLayouts/slideLayout2.xml"/><Relationship Id="rId5" Type="http://schemas.openxmlformats.org/officeDocument/2006/relationships/hyperlink" Target="https://www.ibm.com/cloud/learn/digital-worker#:~:text=and%20learns%20more.-,Digital%20worker%20applications,checking%20stock%20quantities%20and%20pricing." TargetMode="Externa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hyperlink" Target="https://www.automationanywhere.com/solutions/finance-accounting"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ibm.com/cloud/learn/digital-worker"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23E9B-F53E-4F21-85E7-347C74F57E1C}"/>
              </a:ext>
            </a:extLst>
          </p:cNvPr>
          <p:cNvSpPr>
            <a:spLocks noGrp="1"/>
          </p:cNvSpPr>
          <p:nvPr>
            <p:ph type="title"/>
          </p:nvPr>
        </p:nvSpPr>
        <p:spPr>
          <a:xfrm>
            <a:off x="2728645" y="2103437"/>
            <a:ext cx="4946151" cy="1325563"/>
          </a:xfrm>
        </p:spPr>
        <p:txBody>
          <a:bodyPr/>
          <a:lstStyle/>
          <a:p>
            <a:r>
              <a:rPr lang="zh-CN" altLang="en-US" dirty="0"/>
              <a:t>数字员工洞察参考</a:t>
            </a:r>
            <a:br>
              <a:rPr lang="en-US" altLang="zh-CN" dirty="0"/>
            </a:br>
            <a:endParaRPr lang="en-US" dirty="0"/>
          </a:p>
        </p:txBody>
      </p:sp>
      <p:sp>
        <p:nvSpPr>
          <p:cNvPr id="4" name="TextBox 3">
            <a:extLst>
              <a:ext uri="{FF2B5EF4-FFF2-40B4-BE49-F238E27FC236}">
                <a16:creationId xmlns:a16="http://schemas.microsoft.com/office/drawing/2014/main" id="{EA1BBAD4-1F05-4710-B400-46547F33D991}"/>
              </a:ext>
            </a:extLst>
          </p:cNvPr>
          <p:cNvSpPr txBox="1"/>
          <p:nvPr/>
        </p:nvSpPr>
        <p:spPr>
          <a:xfrm>
            <a:off x="6811766" y="4125073"/>
            <a:ext cx="2034284" cy="923330"/>
          </a:xfrm>
          <a:prstGeom prst="rect">
            <a:avLst/>
          </a:prstGeom>
          <a:noFill/>
        </p:spPr>
        <p:txBody>
          <a:bodyPr wrap="square" rtlCol="0">
            <a:spAutoFit/>
          </a:bodyPr>
          <a:lstStyle/>
          <a:p>
            <a:r>
              <a:rPr lang="en-US" altLang="zh-CN" dirty="0"/>
              <a:t>Min</a:t>
            </a:r>
            <a:r>
              <a:rPr lang="zh-CN" altLang="en-US" dirty="0"/>
              <a:t> </a:t>
            </a:r>
            <a:r>
              <a:rPr lang="en-US" altLang="zh-CN" dirty="0"/>
              <a:t>He</a:t>
            </a:r>
          </a:p>
          <a:p>
            <a:r>
              <a:rPr lang="en-US" dirty="0"/>
              <a:t>Yonghua Cao</a:t>
            </a:r>
          </a:p>
          <a:p>
            <a:r>
              <a:rPr lang="en-US" dirty="0" err="1"/>
              <a:t>Shaojun</a:t>
            </a:r>
            <a:r>
              <a:rPr lang="en-US" dirty="0"/>
              <a:t> Fu</a:t>
            </a:r>
          </a:p>
        </p:txBody>
      </p:sp>
      <p:sp>
        <p:nvSpPr>
          <p:cNvPr id="5" name="TextBox 4">
            <a:extLst>
              <a:ext uri="{FF2B5EF4-FFF2-40B4-BE49-F238E27FC236}">
                <a16:creationId xmlns:a16="http://schemas.microsoft.com/office/drawing/2014/main" id="{2F3FDE3E-46A3-4171-96F6-64992000F7CD}"/>
              </a:ext>
            </a:extLst>
          </p:cNvPr>
          <p:cNvSpPr txBox="1"/>
          <p:nvPr/>
        </p:nvSpPr>
        <p:spPr>
          <a:xfrm>
            <a:off x="6096000" y="3429000"/>
            <a:ext cx="827471" cy="369332"/>
          </a:xfrm>
          <a:prstGeom prst="rect">
            <a:avLst/>
          </a:prstGeom>
          <a:noFill/>
        </p:spPr>
        <p:txBody>
          <a:bodyPr wrap="none" rtlCol="0">
            <a:spAutoFit/>
          </a:bodyPr>
          <a:lstStyle/>
          <a:p>
            <a:r>
              <a:rPr lang="en-US" dirty="0"/>
              <a:t>2021.5</a:t>
            </a:r>
          </a:p>
        </p:txBody>
      </p:sp>
      <p:sp>
        <p:nvSpPr>
          <p:cNvPr id="6" name="TextBox 5">
            <a:extLst>
              <a:ext uri="{FF2B5EF4-FFF2-40B4-BE49-F238E27FC236}">
                <a16:creationId xmlns:a16="http://schemas.microsoft.com/office/drawing/2014/main" id="{2F155039-751D-465A-9D41-9ABFA8413858}"/>
              </a:ext>
            </a:extLst>
          </p:cNvPr>
          <p:cNvSpPr txBox="1"/>
          <p:nvPr/>
        </p:nvSpPr>
        <p:spPr>
          <a:xfrm>
            <a:off x="1993187" y="6123397"/>
            <a:ext cx="6733382" cy="369332"/>
          </a:xfrm>
          <a:prstGeom prst="rect">
            <a:avLst/>
          </a:prstGeom>
          <a:noFill/>
        </p:spPr>
        <p:txBody>
          <a:bodyPr wrap="none" rtlCol="0">
            <a:spAutoFit/>
          </a:bodyPr>
          <a:lstStyle/>
          <a:p>
            <a:r>
              <a:rPr lang="en-US" i="1" dirty="0"/>
              <a:t>All information comes from public source and for public consumption </a:t>
            </a:r>
          </a:p>
        </p:txBody>
      </p:sp>
    </p:spTree>
    <p:extLst>
      <p:ext uri="{BB962C8B-B14F-4D97-AF65-F5344CB8AC3E}">
        <p14:creationId xmlns:p14="http://schemas.microsoft.com/office/powerpoint/2010/main" val="18493407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04BBAA-0A2A-4095-A4B4-3FAC8F8A96A2}"/>
              </a:ext>
            </a:extLst>
          </p:cNvPr>
          <p:cNvSpPr>
            <a:spLocks noGrp="1"/>
          </p:cNvSpPr>
          <p:nvPr>
            <p:ph idx="1"/>
          </p:nvPr>
        </p:nvSpPr>
        <p:spPr/>
        <p:txBody>
          <a:bodyPr>
            <a:normAutofit/>
          </a:bodyPr>
          <a:lstStyle/>
          <a:p>
            <a:pPr marL="0" indent="0">
              <a:buNone/>
            </a:pPr>
            <a:r>
              <a:rPr lang="zh-CN" altLang="en-US" sz="3600" b="1" dirty="0"/>
              <a:t>数字员工发展历程</a:t>
            </a:r>
            <a:endParaRPr lang="en-US" sz="3600" b="1" dirty="0"/>
          </a:p>
        </p:txBody>
      </p:sp>
    </p:spTree>
    <p:extLst>
      <p:ext uri="{BB962C8B-B14F-4D97-AF65-F5344CB8AC3E}">
        <p14:creationId xmlns:p14="http://schemas.microsoft.com/office/powerpoint/2010/main" val="9695078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7896E-68B9-441E-80B9-F52AA2D7E8CE}"/>
              </a:ext>
            </a:extLst>
          </p:cNvPr>
          <p:cNvSpPr>
            <a:spLocks noGrp="1"/>
          </p:cNvSpPr>
          <p:nvPr>
            <p:ph type="title"/>
          </p:nvPr>
        </p:nvSpPr>
        <p:spPr>
          <a:xfrm>
            <a:off x="639417" y="275673"/>
            <a:ext cx="10515600" cy="1325563"/>
          </a:xfrm>
        </p:spPr>
        <p:txBody>
          <a:bodyPr/>
          <a:lstStyle/>
          <a:p>
            <a:r>
              <a:rPr lang="zh-CN" altLang="en-US" dirty="0"/>
              <a:t>自动化发展历程</a:t>
            </a:r>
            <a:br>
              <a:rPr lang="en-US" altLang="zh-CN" dirty="0"/>
            </a:br>
            <a:endParaRPr lang="en-US" dirty="0"/>
          </a:p>
        </p:txBody>
      </p:sp>
      <p:pic>
        <p:nvPicPr>
          <p:cNvPr id="4" name="Picture 3">
            <a:extLst>
              <a:ext uri="{FF2B5EF4-FFF2-40B4-BE49-F238E27FC236}">
                <a16:creationId xmlns:a16="http://schemas.microsoft.com/office/drawing/2014/main" id="{C3F40DFD-E407-4CFB-AEE7-543BF2906875}"/>
              </a:ext>
            </a:extLst>
          </p:cNvPr>
          <p:cNvPicPr>
            <a:picLocks noChangeAspect="1"/>
          </p:cNvPicPr>
          <p:nvPr/>
        </p:nvPicPr>
        <p:blipFill>
          <a:blip r:embed="rId2"/>
          <a:stretch>
            <a:fillRect/>
          </a:stretch>
        </p:blipFill>
        <p:spPr>
          <a:xfrm>
            <a:off x="1432263" y="1311964"/>
            <a:ext cx="8929907" cy="4790661"/>
          </a:xfrm>
          <a:prstGeom prst="rect">
            <a:avLst/>
          </a:prstGeom>
        </p:spPr>
      </p:pic>
      <p:sp>
        <p:nvSpPr>
          <p:cNvPr id="6" name="TextBox 5">
            <a:hlinkClick r:id="rId3"/>
            <a:extLst>
              <a:ext uri="{FF2B5EF4-FFF2-40B4-BE49-F238E27FC236}">
                <a16:creationId xmlns:a16="http://schemas.microsoft.com/office/drawing/2014/main" id="{64641C60-0FD1-4E3D-A262-8D509D539D86}"/>
              </a:ext>
            </a:extLst>
          </p:cNvPr>
          <p:cNvSpPr txBox="1"/>
          <p:nvPr/>
        </p:nvSpPr>
        <p:spPr>
          <a:xfrm>
            <a:off x="3376820" y="6289627"/>
            <a:ext cx="6097656" cy="430887"/>
          </a:xfrm>
          <a:prstGeom prst="rect">
            <a:avLst/>
          </a:prstGeom>
          <a:noFill/>
        </p:spPr>
        <p:txBody>
          <a:bodyPr wrap="square">
            <a:spAutoFit/>
          </a:bodyPr>
          <a:lstStyle/>
          <a:p>
            <a:r>
              <a:rPr lang="en-US" sz="1050" dirty="0"/>
              <a:t>https://www.slideshare.net/HfSResearch/applying-cognitive-computing-to-business-operations-transforming-front-to-back-office</a:t>
            </a:r>
          </a:p>
        </p:txBody>
      </p:sp>
    </p:spTree>
    <p:extLst>
      <p:ext uri="{BB962C8B-B14F-4D97-AF65-F5344CB8AC3E}">
        <p14:creationId xmlns:p14="http://schemas.microsoft.com/office/powerpoint/2010/main" val="2587700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0371A-AF37-4581-87B6-01856E68C096}"/>
              </a:ext>
            </a:extLst>
          </p:cNvPr>
          <p:cNvSpPr>
            <a:spLocks noGrp="1"/>
          </p:cNvSpPr>
          <p:nvPr>
            <p:ph type="title"/>
          </p:nvPr>
        </p:nvSpPr>
        <p:spPr/>
        <p:txBody>
          <a:bodyPr/>
          <a:lstStyle/>
          <a:p>
            <a:r>
              <a:rPr lang="zh-CN" altLang="en-US" dirty="0"/>
              <a:t>数字员工发展</a:t>
            </a:r>
            <a:r>
              <a:rPr lang="en-US" altLang="zh-CN" dirty="0"/>
              <a:t>3</a:t>
            </a:r>
            <a:r>
              <a:rPr lang="zh-CN" altLang="en-US" dirty="0"/>
              <a:t>个阶段</a:t>
            </a:r>
            <a:endParaRPr lang="en-US" dirty="0"/>
          </a:p>
        </p:txBody>
      </p:sp>
      <p:pic>
        <p:nvPicPr>
          <p:cNvPr id="5" name="Picture 4">
            <a:extLst>
              <a:ext uri="{FF2B5EF4-FFF2-40B4-BE49-F238E27FC236}">
                <a16:creationId xmlns:a16="http://schemas.microsoft.com/office/drawing/2014/main" id="{B6EB3B1C-2822-49E5-B170-40EFE123F6B1}"/>
              </a:ext>
            </a:extLst>
          </p:cNvPr>
          <p:cNvPicPr>
            <a:picLocks noChangeAspect="1"/>
          </p:cNvPicPr>
          <p:nvPr/>
        </p:nvPicPr>
        <p:blipFill>
          <a:blip r:embed="rId2"/>
          <a:stretch>
            <a:fillRect/>
          </a:stretch>
        </p:blipFill>
        <p:spPr>
          <a:xfrm>
            <a:off x="447261" y="2323500"/>
            <a:ext cx="3758467" cy="3372244"/>
          </a:xfrm>
          <a:prstGeom prst="rect">
            <a:avLst/>
          </a:prstGeom>
        </p:spPr>
      </p:pic>
      <p:pic>
        <p:nvPicPr>
          <p:cNvPr id="7" name="Picture 6">
            <a:extLst>
              <a:ext uri="{FF2B5EF4-FFF2-40B4-BE49-F238E27FC236}">
                <a16:creationId xmlns:a16="http://schemas.microsoft.com/office/drawing/2014/main" id="{3E0D1871-E87C-43F2-9909-124721A21D66}"/>
              </a:ext>
            </a:extLst>
          </p:cNvPr>
          <p:cNvPicPr>
            <a:picLocks noChangeAspect="1"/>
          </p:cNvPicPr>
          <p:nvPr/>
        </p:nvPicPr>
        <p:blipFill>
          <a:blip r:embed="rId3"/>
          <a:stretch>
            <a:fillRect/>
          </a:stretch>
        </p:blipFill>
        <p:spPr>
          <a:xfrm>
            <a:off x="4205728" y="2216292"/>
            <a:ext cx="3842850" cy="3586660"/>
          </a:xfrm>
          <a:prstGeom prst="rect">
            <a:avLst/>
          </a:prstGeom>
        </p:spPr>
      </p:pic>
      <p:pic>
        <p:nvPicPr>
          <p:cNvPr id="9" name="Picture 8">
            <a:extLst>
              <a:ext uri="{FF2B5EF4-FFF2-40B4-BE49-F238E27FC236}">
                <a16:creationId xmlns:a16="http://schemas.microsoft.com/office/drawing/2014/main" id="{9E8A5E46-4826-46F4-A04C-2FC18C0F901D}"/>
              </a:ext>
            </a:extLst>
          </p:cNvPr>
          <p:cNvPicPr>
            <a:picLocks noChangeAspect="1"/>
          </p:cNvPicPr>
          <p:nvPr/>
        </p:nvPicPr>
        <p:blipFill>
          <a:blip r:embed="rId4"/>
          <a:stretch>
            <a:fillRect/>
          </a:stretch>
        </p:blipFill>
        <p:spPr>
          <a:xfrm>
            <a:off x="8284394" y="2216292"/>
            <a:ext cx="3732015" cy="3636998"/>
          </a:xfrm>
          <a:prstGeom prst="rect">
            <a:avLst/>
          </a:prstGeom>
        </p:spPr>
      </p:pic>
      <p:sp>
        <p:nvSpPr>
          <p:cNvPr id="10" name="TextBox 9">
            <a:extLst>
              <a:ext uri="{FF2B5EF4-FFF2-40B4-BE49-F238E27FC236}">
                <a16:creationId xmlns:a16="http://schemas.microsoft.com/office/drawing/2014/main" id="{2E0B390B-2DFC-4E3D-85B8-D7841F646953}"/>
              </a:ext>
            </a:extLst>
          </p:cNvPr>
          <p:cNvSpPr txBox="1"/>
          <p:nvPr/>
        </p:nvSpPr>
        <p:spPr>
          <a:xfrm>
            <a:off x="8130209" y="1298851"/>
            <a:ext cx="2797625" cy="646331"/>
          </a:xfrm>
          <a:prstGeom prst="rect">
            <a:avLst/>
          </a:prstGeom>
          <a:noFill/>
        </p:spPr>
        <p:txBody>
          <a:bodyPr wrap="none" rtlCol="0">
            <a:spAutoFit/>
          </a:bodyPr>
          <a:lstStyle/>
          <a:p>
            <a:r>
              <a:rPr lang="zh-CN" altLang="en-US" dirty="0"/>
              <a:t>德勤 （</a:t>
            </a:r>
            <a:r>
              <a:rPr lang="en-US" altLang="zh-CN" dirty="0"/>
              <a:t>Deloitte</a:t>
            </a:r>
            <a:r>
              <a:rPr lang="zh-CN" altLang="en-US" dirty="0"/>
              <a:t>）</a:t>
            </a:r>
            <a:endParaRPr lang="en-US" altLang="zh-CN" dirty="0"/>
          </a:p>
          <a:p>
            <a:r>
              <a:rPr lang="en-US" altLang="zh-CN" dirty="0">
                <a:hlinkClick r:id="rId5"/>
              </a:rPr>
              <a:t>Managing Digital Workforce</a:t>
            </a:r>
            <a:endParaRPr lang="en-US" dirty="0"/>
          </a:p>
        </p:txBody>
      </p:sp>
    </p:spTree>
    <p:extLst>
      <p:ext uri="{BB962C8B-B14F-4D97-AF65-F5344CB8AC3E}">
        <p14:creationId xmlns:p14="http://schemas.microsoft.com/office/powerpoint/2010/main" val="2390732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0606D-9F8C-429A-BA5A-563305ECA07C}"/>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0A642DB0-2592-4C5C-9075-28E3BDAED01B}"/>
              </a:ext>
            </a:extLst>
          </p:cNvPr>
          <p:cNvPicPr>
            <a:picLocks noChangeAspect="1"/>
          </p:cNvPicPr>
          <p:nvPr/>
        </p:nvPicPr>
        <p:blipFill>
          <a:blip r:embed="rId2"/>
          <a:stretch>
            <a:fillRect/>
          </a:stretch>
        </p:blipFill>
        <p:spPr>
          <a:xfrm>
            <a:off x="606286" y="300138"/>
            <a:ext cx="11585713" cy="6257724"/>
          </a:xfrm>
          <a:prstGeom prst="rect">
            <a:avLst/>
          </a:prstGeom>
        </p:spPr>
      </p:pic>
    </p:spTree>
    <p:extLst>
      <p:ext uri="{BB962C8B-B14F-4D97-AF65-F5344CB8AC3E}">
        <p14:creationId xmlns:p14="http://schemas.microsoft.com/office/powerpoint/2010/main" val="976865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8" name="Table 88">
            <a:extLst>
              <a:ext uri="{FF2B5EF4-FFF2-40B4-BE49-F238E27FC236}">
                <a16:creationId xmlns:a16="http://schemas.microsoft.com/office/drawing/2014/main" id="{DFB31C56-5CB9-4491-A80D-4BAF9C7B81EE}"/>
              </a:ext>
            </a:extLst>
          </p:cNvPr>
          <p:cNvGraphicFramePr>
            <a:graphicFrameLocks noGrp="1"/>
          </p:cNvGraphicFramePr>
          <p:nvPr>
            <p:extLst>
              <p:ext uri="{D42A27DB-BD31-4B8C-83A1-F6EECF244321}">
                <p14:modId xmlns:p14="http://schemas.microsoft.com/office/powerpoint/2010/main" val="1778374347"/>
              </p:ext>
            </p:extLst>
          </p:nvPr>
        </p:nvGraphicFramePr>
        <p:xfrm>
          <a:off x="3915705" y="497548"/>
          <a:ext cx="7694406" cy="6062909"/>
        </p:xfrm>
        <a:graphic>
          <a:graphicData uri="http://schemas.openxmlformats.org/drawingml/2006/table">
            <a:tbl>
              <a:tblPr firstRow="1" bandRow="1">
                <a:tableStyleId>{F5AB1C69-6EDB-4FF4-983F-18BD219EF322}</a:tableStyleId>
              </a:tblPr>
              <a:tblGrid>
                <a:gridCol w="1282401">
                  <a:extLst>
                    <a:ext uri="{9D8B030D-6E8A-4147-A177-3AD203B41FA5}">
                      <a16:colId xmlns:a16="http://schemas.microsoft.com/office/drawing/2014/main" val="2176454306"/>
                    </a:ext>
                  </a:extLst>
                </a:gridCol>
                <a:gridCol w="1282401">
                  <a:extLst>
                    <a:ext uri="{9D8B030D-6E8A-4147-A177-3AD203B41FA5}">
                      <a16:colId xmlns:a16="http://schemas.microsoft.com/office/drawing/2014/main" val="2374491888"/>
                    </a:ext>
                  </a:extLst>
                </a:gridCol>
                <a:gridCol w="1282401">
                  <a:extLst>
                    <a:ext uri="{9D8B030D-6E8A-4147-A177-3AD203B41FA5}">
                      <a16:colId xmlns:a16="http://schemas.microsoft.com/office/drawing/2014/main" val="3964526443"/>
                    </a:ext>
                  </a:extLst>
                </a:gridCol>
                <a:gridCol w="1282401">
                  <a:extLst>
                    <a:ext uri="{9D8B030D-6E8A-4147-A177-3AD203B41FA5}">
                      <a16:colId xmlns:a16="http://schemas.microsoft.com/office/drawing/2014/main" val="2545108166"/>
                    </a:ext>
                  </a:extLst>
                </a:gridCol>
                <a:gridCol w="1282401">
                  <a:extLst>
                    <a:ext uri="{9D8B030D-6E8A-4147-A177-3AD203B41FA5}">
                      <a16:colId xmlns:a16="http://schemas.microsoft.com/office/drawing/2014/main" val="3956306133"/>
                    </a:ext>
                  </a:extLst>
                </a:gridCol>
                <a:gridCol w="1282401">
                  <a:extLst>
                    <a:ext uri="{9D8B030D-6E8A-4147-A177-3AD203B41FA5}">
                      <a16:colId xmlns:a16="http://schemas.microsoft.com/office/drawing/2014/main" val="1128340778"/>
                    </a:ext>
                  </a:extLst>
                </a:gridCol>
              </a:tblGrid>
              <a:tr h="826462">
                <a:tc>
                  <a:txBody>
                    <a:bodyPr/>
                    <a:lstStyle/>
                    <a:p>
                      <a:r>
                        <a:rPr lang="en-US" sz="1400" dirty="0">
                          <a:solidFill>
                            <a:schemeClr val="bg1"/>
                          </a:solidFill>
                        </a:rPr>
                        <a:t>Efficiency Gain</a:t>
                      </a:r>
                    </a:p>
                  </a:txBody>
                  <a:tcPr/>
                </a:tc>
                <a:tc>
                  <a:txBody>
                    <a:bodyPr/>
                    <a:lstStyle/>
                    <a:p>
                      <a:r>
                        <a:rPr lang="en-US" sz="1400" dirty="0">
                          <a:solidFill>
                            <a:schemeClr val="bg1"/>
                          </a:solidFill>
                        </a:rPr>
                        <a:t>Customer Experience</a:t>
                      </a:r>
                    </a:p>
                  </a:txBody>
                  <a:tcPr/>
                </a:tc>
                <a:tc>
                  <a:txBody>
                    <a:bodyPr/>
                    <a:lstStyle/>
                    <a:p>
                      <a:r>
                        <a:rPr lang="en-US" sz="1400" dirty="0">
                          <a:solidFill>
                            <a:schemeClr val="bg1"/>
                          </a:solidFill>
                        </a:rPr>
                        <a:t>Input Data Processing</a:t>
                      </a:r>
                    </a:p>
                  </a:txBody>
                  <a:tcPr/>
                </a:tc>
                <a:tc>
                  <a:txBody>
                    <a:bodyPr/>
                    <a:lstStyle/>
                    <a:p>
                      <a:r>
                        <a:rPr lang="en-US" sz="1400" dirty="0">
                          <a:solidFill>
                            <a:schemeClr val="bg1"/>
                          </a:solidFill>
                        </a:rPr>
                        <a:t>Security</a:t>
                      </a:r>
                    </a:p>
                  </a:txBody>
                  <a:tcPr/>
                </a:tc>
                <a:tc>
                  <a:txBody>
                    <a:bodyPr/>
                    <a:lstStyle/>
                    <a:p>
                      <a:r>
                        <a:rPr lang="en-US" sz="1400" dirty="0">
                          <a:solidFill>
                            <a:schemeClr val="bg1"/>
                          </a:solidFill>
                        </a:rPr>
                        <a:t>Management and Control</a:t>
                      </a:r>
                    </a:p>
                  </a:txBody>
                  <a:tcPr/>
                </a:tc>
                <a:tc>
                  <a:txBody>
                    <a:bodyPr/>
                    <a:lstStyle/>
                    <a:p>
                      <a:r>
                        <a:rPr lang="en-US" sz="1400" dirty="0">
                          <a:solidFill>
                            <a:schemeClr val="bg1"/>
                          </a:solidFill>
                        </a:rPr>
                        <a:t>Organization Impact</a:t>
                      </a:r>
                    </a:p>
                  </a:txBody>
                  <a:tcPr/>
                </a:tc>
                <a:extLst>
                  <a:ext uri="{0D108BD9-81ED-4DB2-BD59-A6C34878D82A}">
                    <a16:rowId xmlns:a16="http://schemas.microsoft.com/office/drawing/2014/main" val="912784266"/>
                  </a:ext>
                </a:extLst>
              </a:tr>
              <a:tr h="906572">
                <a:tc>
                  <a:txBody>
                    <a:bodyPr/>
                    <a:lstStyle/>
                    <a:p>
                      <a:pPr algn="ctr"/>
                      <a:r>
                        <a:rPr lang="en-US" dirty="0"/>
                        <a:t>Very high</a:t>
                      </a:r>
                    </a:p>
                  </a:txBody>
                  <a:tcPr anchor="ctr"/>
                </a:tc>
                <a:tc>
                  <a:txBody>
                    <a:bodyPr/>
                    <a:lstStyle/>
                    <a:p>
                      <a:pPr algn="ctr"/>
                      <a:r>
                        <a:rPr lang="en-US" dirty="0"/>
                        <a:t>Very high</a:t>
                      </a:r>
                    </a:p>
                  </a:txBody>
                  <a:tcPr anchor="ctr"/>
                </a:tc>
                <a:tc>
                  <a:txBody>
                    <a:bodyPr/>
                    <a:lstStyle/>
                    <a:p>
                      <a:pPr algn="ctr"/>
                      <a:r>
                        <a:rPr lang="en-US" dirty="0"/>
                        <a:t>Very high</a:t>
                      </a:r>
                    </a:p>
                  </a:txBody>
                  <a:tcPr anchor="ctr"/>
                </a:tc>
                <a:tc>
                  <a:txBody>
                    <a:bodyPr/>
                    <a:lstStyle/>
                    <a:p>
                      <a:pPr algn="ctr"/>
                      <a:r>
                        <a:rPr lang="en-US" dirty="0"/>
                        <a:t>Very high</a:t>
                      </a:r>
                    </a:p>
                  </a:txBody>
                  <a:tcPr anchor="ctr"/>
                </a:tc>
                <a:tc>
                  <a:txBody>
                    <a:bodyPr/>
                    <a:lstStyle/>
                    <a:p>
                      <a:pPr algn="ctr"/>
                      <a:r>
                        <a:rPr lang="en-US" dirty="0"/>
                        <a:t>Very high</a:t>
                      </a:r>
                    </a:p>
                  </a:txBody>
                  <a:tcPr anchor="ctr"/>
                </a:tc>
                <a:tc>
                  <a:txBody>
                    <a:bodyPr/>
                    <a:lstStyle/>
                    <a:p>
                      <a:pPr algn="ctr"/>
                      <a:r>
                        <a:rPr lang="en-US" dirty="0"/>
                        <a:t>Very high</a:t>
                      </a:r>
                    </a:p>
                  </a:txBody>
                  <a:tcPr anchor="ctr"/>
                </a:tc>
                <a:extLst>
                  <a:ext uri="{0D108BD9-81ED-4DB2-BD59-A6C34878D82A}">
                    <a16:rowId xmlns:a16="http://schemas.microsoft.com/office/drawing/2014/main" val="1391758199"/>
                  </a:ext>
                </a:extLst>
              </a:tr>
              <a:tr h="1080654">
                <a:tc>
                  <a:txBody>
                    <a:bodyPr/>
                    <a:lstStyle/>
                    <a:p>
                      <a:pPr algn="ctr"/>
                      <a:r>
                        <a:rPr lang="en-US" dirty="0"/>
                        <a:t>high</a:t>
                      </a:r>
                    </a:p>
                  </a:txBody>
                  <a:tcPr anchor="ctr"/>
                </a:tc>
                <a:tc>
                  <a:txBody>
                    <a:bodyPr/>
                    <a:lstStyle/>
                    <a:p>
                      <a:pPr algn="ctr"/>
                      <a:r>
                        <a:rPr lang="en-US" dirty="0"/>
                        <a:t>high</a:t>
                      </a:r>
                    </a:p>
                  </a:txBody>
                  <a:tcPr anchor="ctr"/>
                </a:tc>
                <a:tc>
                  <a:txBody>
                    <a:bodyPr/>
                    <a:lstStyle/>
                    <a:p>
                      <a:pPr algn="ctr"/>
                      <a:r>
                        <a:rPr lang="en-US" dirty="0"/>
                        <a:t>high</a:t>
                      </a:r>
                    </a:p>
                  </a:txBody>
                  <a:tcPr anchor="ctr"/>
                </a:tc>
                <a:tc>
                  <a:txBody>
                    <a:bodyPr/>
                    <a:lstStyle/>
                    <a:p>
                      <a:pPr algn="ctr"/>
                      <a:r>
                        <a:rPr lang="en-US" dirty="0"/>
                        <a:t>high</a:t>
                      </a:r>
                    </a:p>
                  </a:txBody>
                  <a:tcPr anchor="ctr"/>
                </a:tc>
                <a:tc>
                  <a:txBody>
                    <a:bodyPr/>
                    <a:lstStyle/>
                    <a:p>
                      <a:pPr algn="ctr"/>
                      <a:r>
                        <a:rPr lang="en-US" dirty="0"/>
                        <a:t>high</a:t>
                      </a:r>
                    </a:p>
                  </a:txBody>
                  <a:tcPr anchor="ctr"/>
                </a:tc>
                <a:tc>
                  <a:txBody>
                    <a:bodyPr/>
                    <a:lstStyle/>
                    <a:p>
                      <a:pPr algn="ctr"/>
                      <a:r>
                        <a:rPr lang="en-US" dirty="0"/>
                        <a:t>high</a:t>
                      </a:r>
                    </a:p>
                  </a:txBody>
                  <a:tcPr anchor="ctr"/>
                </a:tc>
                <a:extLst>
                  <a:ext uri="{0D108BD9-81ED-4DB2-BD59-A6C34878D82A}">
                    <a16:rowId xmlns:a16="http://schemas.microsoft.com/office/drawing/2014/main" val="2994379724"/>
                  </a:ext>
                </a:extLst>
              </a:tr>
              <a:tr h="1066800">
                <a:tc>
                  <a:txBody>
                    <a:bodyPr/>
                    <a:lstStyle/>
                    <a:p>
                      <a:pPr algn="ctr"/>
                      <a:r>
                        <a:rPr lang="en-US" dirty="0"/>
                        <a:t>high</a:t>
                      </a:r>
                    </a:p>
                  </a:txBody>
                  <a:tcPr anchor="ctr"/>
                </a:tc>
                <a:tc>
                  <a:txBody>
                    <a:bodyPr/>
                    <a:lstStyle/>
                    <a:p>
                      <a:pPr algn="ctr"/>
                      <a:r>
                        <a:rPr lang="en-US" dirty="0"/>
                        <a:t>high</a:t>
                      </a:r>
                    </a:p>
                  </a:txBody>
                  <a:tcPr anchor="ctr"/>
                </a:tc>
                <a:tc>
                  <a:txBody>
                    <a:bodyPr/>
                    <a:lstStyle/>
                    <a:p>
                      <a:pPr algn="ctr"/>
                      <a:r>
                        <a:rPr lang="en-US" dirty="0"/>
                        <a:t>high</a:t>
                      </a:r>
                    </a:p>
                  </a:txBody>
                  <a:tcPr anchor="ctr"/>
                </a:tc>
                <a:tc>
                  <a:txBody>
                    <a:bodyPr/>
                    <a:lstStyle/>
                    <a:p>
                      <a:pPr algn="ctr"/>
                      <a:r>
                        <a:rPr lang="en-US" dirty="0"/>
                        <a:t>high</a:t>
                      </a:r>
                    </a:p>
                  </a:txBody>
                  <a:tcPr anchor="ctr"/>
                </a:tc>
                <a:tc>
                  <a:txBody>
                    <a:bodyPr/>
                    <a:lstStyle/>
                    <a:p>
                      <a:pPr algn="ctr"/>
                      <a:r>
                        <a:rPr lang="en-US" dirty="0"/>
                        <a:t>high</a:t>
                      </a:r>
                    </a:p>
                  </a:txBody>
                  <a:tcPr anchor="ctr"/>
                </a:tc>
                <a:tc>
                  <a:txBody>
                    <a:bodyPr/>
                    <a:lstStyle/>
                    <a:p>
                      <a:pPr algn="ctr"/>
                      <a:r>
                        <a:rPr lang="en-US" dirty="0"/>
                        <a:t>medium</a:t>
                      </a:r>
                    </a:p>
                  </a:txBody>
                  <a:tcPr anchor="ctr"/>
                </a:tc>
                <a:extLst>
                  <a:ext uri="{0D108BD9-81ED-4DB2-BD59-A6C34878D82A}">
                    <a16:rowId xmlns:a16="http://schemas.microsoft.com/office/drawing/2014/main" val="2737149747"/>
                  </a:ext>
                </a:extLst>
              </a:tr>
              <a:tr h="1133210">
                <a:tc>
                  <a:txBody>
                    <a:bodyPr/>
                    <a:lstStyle/>
                    <a:p>
                      <a:pPr algn="ctr"/>
                      <a:r>
                        <a:rPr lang="en-US" dirty="0"/>
                        <a:t>medium</a:t>
                      </a:r>
                    </a:p>
                  </a:txBody>
                  <a:tcPr anchor="ctr"/>
                </a:tc>
                <a:tc>
                  <a:txBody>
                    <a:bodyPr/>
                    <a:lstStyle/>
                    <a:p>
                      <a:pPr algn="ctr"/>
                      <a:r>
                        <a:rPr lang="en-US" dirty="0"/>
                        <a:t>medium</a:t>
                      </a:r>
                    </a:p>
                  </a:txBody>
                  <a:tcPr anchor="ctr"/>
                </a:tc>
                <a:tc>
                  <a:txBody>
                    <a:bodyPr/>
                    <a:lstStyle/>
                    <a:p>
                      <a:pPr algn="ctr"/>
                      <a:r>
                        <a:rPr lang="en-US" dirty="0"/>
                        <a:t>medium</a:t>
                      </a:r>
                    </a:p>
                  </a:txBody>
                  <a:tcPr anchor="ctr"/>
                </a:tc>
                <a:tc>
                  <a:txBody>
                    <a:bodyPr/>
                    <a:lstStyle/>
                    <a:p>
                      <a:pPr algn="ctr"/>
                      <a:r>
                        <a:rPr lang="en-US" dirty="0"/>
                        <a:t>medium</a:t>
                      </a:r>
                    </a:p>
                  </a:txBody>
                  <a:tcPr anchor="ctr"/>
                </a:tc>
                <a:tc>
                  <a:txBody>
                    <a:bodyPr/>
                    <a:lstStyle/>
                    <a:p>
                      <a:pPr algn="ctr"/>
                      <a:r>
                        <a:rPr lang="en-US" dirty="0"/>
                        <a:t>high</a:t>
                      </a:r>
                    </a:p>
                  </a:txBody>
                  <a:tcPr anchor="ctr"/>
                </a:tc>
                <a:tc>
                  <a:txBody>
                    <a:bodyPr/>
                    <a:lstStyle/>
                    <a:p>
                      <a:pPr algn="ctr"/>
                      <a:r>
                        <a:rPr lang="en-US" dirty="0"/>
                        <a:t>medium</a:t>
                      </a:r>
                    </a:p>
                  </a:txBody>
                  <a:tcPr anchor="ctr"/>
                </a:tc>
                <a:extLst>
                  <a:ext uri="{0D108BD9-81ED-4DB2-BD59-A6C34878D82A}">
                    <a16:rowId xmlns:a16="http://schemas.microsoft.com/office/drawing/2014/main" val="1330476217"/>
                  </a:ext>
                </a:extLst>
              </a:tr>
              <a:tr h="1049211">
                <a:tc>
                  <a:txBody>
                    <a:bodyPr/>
                    <a:lstStyle/>
                    <a:p>
                      <a:pPr algn="ctr"/>
                      <a:r>
                        <a:rPr lang="en-US" dirty="0"/>
                        <a:t>low</a:t>
                      </a:r>
                    </a:p>
                  </a:txBody>
                  <a:tcPr anchor="ctr"/>
                </a:tc>
                <a:tc>
                  <a:txBody>
                    <a:bodyPr/>
                    <a:lstStyle/>
                    <a:p>
                      <a:pPr algn="ctr"/>
                      <a:r>
                        <a:rPr lang="en-US" dirty="0"/>
                        <a:t>low</a:t>
                      </a:r>
                    </a:p>
                  </a:txBody>
                  <a:tcPr anchor="ctr"/>
                </a:tc>
                <a:tc>
                  <a:txBody>
                    <a:bodyPr/>
                    <a:lstStyle/>
                    <a:p>
                      <a:pPr algn="ctr"/>
                      <a:r>
                        <a:rPr lang="en-US" dirty="0"/>
                        <a:t>low</a:t>
                      </a:r>
                    </a:p>
                  </a:txBody>
                  <a:tcPr anchor="ctr"/>
                </a:tc>
                <a:tc>
                  <a:txBody>
                    <a:bodyPr/>
                    <a:lstStyle/>
                    <a:p>
                      <a:pPr algn="ctr"/>
                      <a:r>
                        <a:rPr lang="en-US" dirty="0"/>
                        <a:t>low</a:t>
                      </a:r>
                    </a:p>
                  </a:txBody>
                  <a:tcPr anchor="ctr"/>
                </a:tc>
                <a:tc>
                  <a:txBody>
                    <a:bodyPr/>
                    <a:lstStyle/>
                    <a:p>
                      <a:pPr algn="ctr"/>
                      <a:r>
                        <a:rPr lang="en-US" dirty="0"/>
                        <a:t>low</a:t>
                      </a:r>
                    </a:p>
                  </a:txBody>
                  <a:tcPr anchor="ctr"/>
                </a:tc>
                <a:tc>
                  <a:txBody>
                    <a:bodyPr/>
                    <a:lstStyle/>
                    <a:p>
                      <a:pPr algn="ctr"/>
                      <a:r>
                        <a:rPr lang="en-US" dirty="0"/>
                        <a:t>low</a:t>
                      </a:r>
                    </a:p>
                  </a:txBody>
                  <a:tcPr anchor="ctr"/>
                </a:tc>
                <a:extLst>
                  <a:ext uri="{0D108BD9-81ED-4DB2-BD59-A6C34878D82A}">
                    <a16:rowId xmlns:a16="http://schemas.microsoft.com/office/drawing/2014/main" val="1320814378"/>
                  </a:ext>
                </a:extLst>
              </a:tr>
            </a:tbl>
          </a:graphicData>
        </a:graphic>
      </p:graphicFrame>
      <p:sp>
        <p:nvSpPr>
          <p:cNvPr id="2" name="Title 1">
            <a:extLst>
              <a:ext uri="{FF2B5EF4-FFF2-40B4-BE49-F238E27FC236}">
                <a16:creationId xmlns:a16="http://schemas.microsoft.com/office/drawing/2014/main" id="{6501C00D-CA8A-4762-9565-F6CA1F2AB51B}"/>
              </a:ext>
            </a:extLst>
          </p:cNvPr>
          <p:cNvSpPr>
            <a:spLocks noGrp="1"/>
          </p:cNvSpPr>
          <p:nvPr>
            <p:ph type="title"/>
          </p:nvPr>
        </p:nvSpPr>
        <p:spPr>
          <a:xfrm>
            <a:off x="103909" y="-245953"/>
            <a:ext cx="10515600" cy="1325563"/>
          </a:xfrm>
        </p:spPr>
        <p:txBody>
          <a:bodyPr>
            <a:normAutofit/>
          </a:bodyPr>
          <a:lstStyle/>
          <a:p>
            <a:r>
              <a:rPr lang="en-US" altLang="zh-CN" sz="2800" dirty="0"/>
              <a:t>Automation Evolution</a:t>
            </a:r>
            <a:endParaRPr lang="en-US" sz="2800" dirty="0"/>
          </a:p>
        </p:txBody>
      </p:sp>
      <p:sp>
        <p:nvSpPr>
          <p:cNvPr id="3" name="TextBox 2">
            <a:extLst>
              <a:ext uri="{FF2B5EF4-FFF2-40B4-BE49-F238E27FC236}">
                <a16:creationId xmlns:a16="http://schemas.microsoft.com/office/drawing/2014/main" id="{FCF170B2-B4E5-45E1-99E9-E9A32C10582C}"/>
              </a:ext>
            </a:extLst>
          </p:cNvPr>
          <p:cNvSpPr txBox="1"/>
          <p:nvPr/>
        </p:nvSpPr>
        <p:spPr>
          <a:xfrm>
            <a:off x="356860" y="4542788"/>
            <a:ext cx="1949943" cy="784830"/>
          </a:xfrm>
          <a:prstGeom prst="rect">
            <a:avLst/>
          </a:prstGeom>
          <a:noFill/>
        </p:spPr>
        <p:txBody>
          <a:bodyPr wrap="square" rtlCol="0">
            <a:spAutoFit/>
          </a:bodyPr>
          <a:lstStyle/>
          <a:p>
            <a:pPr marL="171450" indent="-171450">
              <a:buFont typeface="Arial" panose="020B0604020202020204" pitchFamily="34" charset="0"/>
              <a:buChar char="•"/>
            </a:pPr>
            <a:r>
              <a:rPr lang="en-US" altLang="zh-CN" sz="900" dirty="0"/>
              <a:t>+workflow</a:t>
            </a:r>
          </a:p>
          <a:p>
            <a:pPr marL="171450" indent="-171450">
              <a:buFont typeface="Arial" panose="020B0604020202020204" pitchFamily="34" charset="0"/>
              <a:buChar char="•"/>
            </a:pPr>
            <a:r>
              <a:rPr lang="zh-CN" altLang="en-US" sz="900" dirty="0"/>
              <a:t>可以执行复杂流程</a:t>
            </a:r>
            <a:endParaRPr lang="en-US" altLang="zh-CN" sz="900" dirty="0"/>
          </a:p>
          <a:p>
            <a:pPr marL="171450" indent="-171450">
              <a:buFont typeface="Arial" panose="020B0604020202020204" pitchFamily="34" charset="0"/>
              <a:buChar char="•"/>
            </a:pPr>
            <a:r>
              <a:rPr lang="zh-CN" altLang="en-US" sz="900" dirty="0"/>
              <a:t>能够处理</a:t>
            </a:r>
            <a:r>
              <a:rPr lang="en-US" altLang="zh-CN" sz="900" dirty="0"/>
              <a:t>Structure</a:t>
            </a:r>
            <a:r>
              <a:rPr lang="zh-CN" altLang="en-US" sz="900" dirty="0"/>
              <a:t>输入数据</a:t>
            </a:r>
            <a:r>
              <a:rPr lang="en-US" altLang="zh-CN" sz="900" dirty="0"/>
              <a:t>,</a:t>
            </a:r>
          </a:p>
          <a:p>
            <a:pPr marL="171450" indent="-171450">
              <a:buFont typeface="Arial" panose="020B0604020202020204" pitchFamily="34" charset="0"/>
              <a:buChar char="•"/>
            </a:pPr>
            <a:r>
              <a:rPr lang="zh-CN" altLang="en-US" sz="900" dirty="0"/>
              <a:t>集中管理</a:t>
            </a:r>
            <a:r>
              <a:rPr lang="en-US" altLang="zh-CN" sz="900" dirty="0"/>
              <a:t>, </a:t>
            </a:r>
            <a:r>
              <a:rPr lang="zh-CN" altLang="en-US" sz="900" dirty="0"/>
              <a:t>以</a:t>
            </a:r>
            <a:r>
              <a:rPr lang="en-US" altLang="zh-CN" sz="900" dirty="0"/>
              <a:t>Bot</a:t>
            </a:r>
            <a:r>
              <a:rPr lang="zh-CN" altLang="en-US" sz="900" dirty="0"/>
              <a:t>或</a:t>
            </a:r>
            <a:r>
              <a:rPr lang="en-US" altLang="zh-CN" sz="900" dirty="0"/>
              <a:t>App</a:t>
            </a:r>
            <a:r>
              <a:rPr lang="zh-CN" altLang="en-US" sz="900" dirty="0"/>
              <a:t>方式呈现</a:t>
            </a:r>
            <a:endParaRPr lang="en-US" altLang="zh-CN" sz="900" dirty="0"/>
          </a:p>
          <a:p>
            <a:pPr marL="171450" indent="-171450">
              <a:buFont typeface="Arial" panose="020B0604020202020204" pitchFamily="34" charset="0"/>
              <a:buChar char="•"/>
            </a:pPr>
            <a:r>
              <a:rPr lang="zh-CN" altLang="en-US" sz="900" dirty="0"/>
              <a:t>有一定规模的生态系统</a:t>
            </a:r>
            <a:endParaRPr lang="en-US" sz="900" dirty="0"/>
          </a:p>
        </p:txBody>
      </p:sp>
      <p:sp>
        <p:nvSpPr>
          <p:cNvPr id="24" name="TextBox 23">
            <a:extLst>
              <a:ext uri="{FF2B5EF4-FFF2-40B4-BE49-F238E27FC236}">
                <a16:creationId xmlns:a16="http://schemas.microsoft.com/office/drawing/2014/main" id="{2EA5E0F9-8B44-4805-A287-CB42BD29A103}"/>
              </a:ext>
            </a:extLst>
          </p:cNvPr>
          <p:cNvSpPr txBox="1"/>
          <p:nvPr/>
        </p:nvSpPr>
        <p:spPr>
          <a:xfrm>
            <a:off x="356860" y="5938204"/>
            <a:ext cx="668773" cy="507831"/>
          </a:xfrm>
          <a:prstGeom prst="rect">
            <a:avLst/>
          </a:prstGeom>
          <a:noFill/>
        </p:spPr>
        <p:txBody>
          <a:bodyPr wrap="none" rtlCol="0">
            <a:spAutoFit/>
          </a:bodyPr>
          <a:lstStyle/>
          <a:p>
            <a:pPr marL="171450" indent="-171450">
              <a:buFont typeface="Arial" panose="020B0604020202020204" pitchFamily="34" charset="0"/>
              <a:buChar char="•"/>
            </a:pPr>
            <a:r>
              <a:rPr lang="zh-CN" altLang="en-US" sz="900" dirty="0"/>
              <a:t>离散</a:t>
            </a:r>
            <a:endParaRPr lang="en-US" altLang="zh-CN" sz="900" dirty="0"/>
          </a:p>
          <a:p>
            <a:pPr marL="171450" indent="-171450">
              <a:buFont typeface="Arial" panose="020B0604020202020204" pitchFamily="34" charset="0"/>
              <a:buChar char="•"/>
            </a:pPr>
            <a:r>
              <a:rPr lang="zh-CN" altLang="en-US" sz="900" dirty="0"/>
              <a:t>个人</a:t>
            </a:r>
            <a:endParaRPr lang="en-US" altLang="zh-CN" sz="900" dirty="0"/>
          </a:p>
          <a:p>
            <a:pPr marL="171450" indent="-171450">
              <a:buFont typeface="Arial" panose="020B0604020202020204" pitchFamily="34" charset="0"/>
              <a:buChar char="•"/>
            </a:pPr>
            <a:r>
              <a:rPr lang="en-US" altLang="zh-CN" sz="900" dirty="0"/>
              <a:t>ad hoc</a:t>
            </a:r>
            <a:endParaRPr lang="en-US" sz="900" dirty="0"/>
          </a:p>
        </p:txBody>
      </p:sp>
      <p:sp>
        <p:nvSpPr>
          <p:cNvPr id="25" name="TextBox 24">
            <a:extLst>
              <a:ext uri="{FF2B5EF4-FFF2-40B4-BE49-F238E27FC236}">
                <a16:creationId xmlns:a16="http://schemas.microsoft.com/office/drawing/2014/main" id="{5D92DA78-03E5-4B18-9F61-FFAC45A2FF9A}"/>
              </a:ext>
            </a:extLst>
          </p:cNvPr>
          <p:cNvSpPr txBox="1"/>
          <p:nvPr/>
        </p:nvSpPr>
        <p:spPr>
          <a:xfrm>
            <a:off x="356860" y="3802682"/>
            <a:ext cx="1659835" cy="646331"/>
          </a:xfrm>
          <a:prstGeom prst="rect">
            <a:avLst/>
          </a:prstGeom>
          <a:noFill/>
        </p:spPr>
        <p:txBody>
          <a:bodyPr wrap="square" rtlCol="0">
            <a:spAutoFit/>
          </a:bodyPr>
          <a:lstStyle/>
          <a:p>
            <a:pPr marL="171450" indent="-171450">
              <a:buFont typeface="Arial" panose="020B0604020202020204" pitchFamily="34" charset="0"/>
              <a:buChar char="•"/>
            </a:pPr>
            <a:r>
              <a:rPr lang="en-US" altLang="zh-CN" sz="900" dirty="0"/>
              <a:t>+ AI/ML </a:t>
            </a:r>
          </a:p>
          <a:p>
            <a:pPr marL="171450" indent="-171450">
              <a:buFont typeface="Arial" panose="020B0604020202020204" pitchFamily="34" charset="0"/>
              <a:buChar char="•"/>
            </a:pPr>
            <a:r>
              <a:rPr lang="zh-CN" altLang="en-US" sz="900" dirty="0"/>
              <a:t>能够处理</a:t>
            </a:r>
            <a:r>
              <a:rPr lang="en-US" altLang="zh-CN" sz="900" dirty="0"/>
              <a:t>semi Structure </a:t>
            </a:r>
            <a:r>
              <a:rPr lang="zh-CN" altLang="en-US" sz="900" dirty="0"/>
              <a:t>输入数据</a:t>
            </a:r>
            <a:r>
              <a:rPr lang="en-US" altLang="zh-CN" sz="900" dirty="0"/>
              <a:t>,</a:t>
            </a:r>
          </a:p>
          <a:p>
            <a:pPr marL="171450" indent="-171450">
              <a:buFont typeface="Arial" panose="020B0604020202020204" pitchFamily="34" charset="0"/>
              <a:buChar char="•"/>
            </a:pPr>
            <a:endParaRPr lang="en-US" sz="900" dirty="0"/>
          </a:p>
        </p:txBody>
      </p:sp>
      <p:sp>
        <p:nvSpPr>
          <p:cNvPr id="26" name="TextBox 25">
            <a:extLst>
              <a:ext uri="{FF2B5EF4-FFF2-40B4-BE49-F238E27FC236}">
                <a16:creationId xmlns:a16="http://schemas.microsoft.com/office/drawing/2014/main" id="{4709C603-77A6-48F8-9E1F-D69A81F46B38}"/>
              </a:ext>
            </a:extLst>
          </p:cNvPr>
          <p:cNvSpPr txBox="1"/>
          <p:nvPr/>
        </p:nvSpPr>
        <p:spPr>
          <a:xfrm>
            <a:off x="369632" y="2507945"/>
            <a:ext cx="2212292" cy="923330"/>
          </a:xfrm>
          <a:prstGeom prst="rect">
            <a:avLst/>
          </a:prstGeom>
          <a:noFill/>
        </p:spPr>
        <p:txBody>
          <a:bodyPr wrap="square" rtlCol="0">
            <a:spAutoFit/>
          </a:bodyPr>
          <a:lstStyle/>
          <a:p>
            <a:pPr marL="171450" indent="-171450">
              <a:buFont typeface="Arial" panose="020B0604020202020204" pitchFamily="34" charset="0"/>
              <a:buChar char="•"/>
            </a:pPr>
            <a:r>
              <a:rPr lang="zh-CN" altLang="en-US" sz="900" dirty="0"/>
              <a:t>拟人行为</a:t>
            </a:r>
            <a:r>
              <a:rPr lang="en-US" altLang="zh-CN" sz="900" dirty="0"/>
              <a:t>,</a:t>
            </a:r>
            <a:r>
              <a:rPr lang="zh-CN" altLang="en-US" sz="900" dirty="0"/>
              <a:t>担当与人相似的某种角色</a:t>
            </a:r>
            <a:endParaRPr lang="en-US" altLang="zh-CN" sz="900" dirty="0"/>
          </a:p>
          <a:p>
            <a:pPr marL="171450" indent="-171450">
              <a:buFont typeface="Arial" panose="020B0604020202020204" pitchFamily="34" charset="0"/>
              <a:buChar char="•"/>
            </a:pPr>
            <a:r>
              <a:rPr lang="en-US" altLang="zh-CN" sz="900" dirty="0"/>
              <a:t>AI/ML</a:t>
            </a:r>
            <a:r>
              <a:rPr lang="zh-CN" altLang="en-US" sz="900" dirty="0"/>
              <a:t>广泛和深度应用</a:t>
            </a:r>
            <a:endParaRPr lang="en-US" altLang="zh-CN" sz="900" dirty="0"/>
          </a:p>
          <a:p>
            <a:pPr marL="171450" indent="-171450">
              <a:buFont typeface="Arial" panose="020B0604020202020204" pitchFamily="34" charset="0"/>
              <a:buChar char="•"/>
            </a:pPr>
            <a:r>
              <a:rPr lang="zh-CN" altLang="en-US" sz="900" dirty="0"/>
              <a:t>拥有高级能力</a:t>
            </a:r>
            <a:r>
              <a:rPr lang="en-US" altLang="zh-CN" sz="900" dirty="0"/>
              <a:t>:</a:t>
            </a:r>
            <a:r>
              <a:rPr lang="zh-CN" altLang="en-US" sz="900" dirty="0"/>
              <a:t>决策</a:t>
            </a:r>
            <a:r>
              <a:rPr lang="en-US" altLang="zh-CN" sz="900" dirty="0"/>
              <a:t>,</a:t>
            </a:r>
            <a:r>
              <a:rPr lang="zh-CN" altLang="en-US" sz="900" dirty="0"/>
              <a:t>推理能力</a:t>
            </a:r>
            <a:r>
              <a:rPr lang="en-US" altLang="zh-CN" sz="900" dirty="0"/>
              <a:t>,</a:t>
            </a:r>
            <a:r>
              <a:rPr lang="zh-CN" altLang="en-US" sz="900" dirty="0"/>
              <a:t>对话能力</a:t>
            </a:r>
            <a:r>
              <a:rPr lang="en-US" altLang="zh-CN" sz="900" dirty="0"/>
              <a:t>,</a:t>
            </a:r>
            <a:r>
              <a:rPr lang="zh-CN" altLang="en-US" sz="900" dirty="0"/>
              <a:t>自主能力</a:t>
            </a:r>
            <a:r>
              <a:rPr lang="en-US" altLang="zh-CN" sz="900" dirty="0"/>
              <a:t>,</a:t>
            </a:r>
            <a:r>
              <a:rPr lang="zh-CN" altLang="en-US" sz="900" dirty="0"/>
              <a:t>自学习，自适应能力</a:t>
            </a:r>
            <a:endParaRPr lang="en-US" altLang="zh-CN" sz="900" dirty="0"/>
          </a:p>
          <a:p>
            <a:pPr marL="171450" indent="-171450">
              <a:buFont typeface="Arial" panose="020B0604020202020204" pitchFamily="34" charset="0"/>
              <a:buChar char="•"/>
            </a:pPr>
            <a:r>
              <a:rPr lang="zh-CN" altLang="en-US" sz="900" dirty="0"/>
              <a:t>集中管理</a:t>
            </a:r>
            <a:r>
              <a:rPr lang="en-US" altLang="zh-CN" sz="900" dirty="0"/>
              <a:t>/</a:t>
            </a:r>
            <a:r>
              <a:rPr lang="zh-CN" altLang="en-US" sz="900" dirty="0"/>
              <a:t>生态系统</a:t>
            </a:r>
            <a:endParaRPr lang="en-US" altLang="zh-CN" sz="900" dirty="0"/>
          </a:p>
          <a:p>
            <a:endParaRPr lang="en-US" sz="900" dirty="0"/>
          </a:p>
        </p:txBody>
      </p:sp>
      <p:sp>
        <p:nvSpPr>
          <p:cNvPr id="27" name="TextBox 26">
            <a:extLst>
              <a:ext uri="{FF2B5EF4-FFF2-40B4-BE49-F238E27FC236}">
                <a16:creationId xmlns:a16="http://schemas.microsoft.com/office/drawing/2014/main" id="{75F17ADF-F559-4CCB-BD78-A3AFF7DAA8B9}"/>
              </a:ext>
            </a:extLst>
          </p:cNvPr>
          <p:cNvSpPr txBox="1"/>
          <p:nvPr/>
        </p:nvSpPr>
        <p:spPr>
          <a:xfrm>
            <a:off x="400411" y="1765849"/>
            <a:ext cx="1659835" cy="369332"/>
          </a:xfrm>
          <a:prstGeom prst="rect">
            <a:avLst/>
          </a:prstGeom>
          <a:noFill/>
        </p:spPr>
        <p:txBody>
          <a:bodyPr wrap="square" rtlCol="0">
            <a:spAutoFit/>
          </a:bodyPr>
          <a:lstStyle/>
          <a:p>
            <a:pPr marL="171450" indent="-171450">
              <a:buFont typeface="Arial" panose="020B0604020202020204" pitchFamily="34" charset="0"/>
              <a:buChar char="•"/>
            </a:pPr>
            <a:r>
              <a:rPr lang="zh-CN" altLang="en-US" sz="900" dirty="0"/>
              <a:t>团队协同能力</a:t>
            </a:r>
            <a:endParaRPr lang="en-US" altLang="zh-CN" sz="900" dirty="0"/>
          </a:p>
          <a:p>
            <a:pPr marL="171450" indent="-171450">
              <a:buFont typeface="Arial" panose="020B0604020202020204" pitchFamily="34" charset="0"/>
              <a:buChar char="•"/>
            </a:pPr>
            <a:r>
              <a:rPr lang="en-US" altLang="zh-CN" sz="900" dirty="0"/>
              <a:t>SWARM intelligent</a:t>
            </a:r>
            <a:endParaRPr lang="en-US" sz="900" dirty="0"/>
          </a:p>
        </p:txBody>
      </p:sp>
      <p:pic>
        <p:nvPicPr>
          <p:cNvPr id="1026" name="Picture 2" descr="Benefits of Having a Virtual Assistant - Business Partner Magazine">
            <a:extLst>
              <a:ext uri="{FF2B5EF4-FFF2-40B4-BE49-F238E27FC236}">
                <a16:creationId xmlns:a16="http://schemas.microsoft.com/office/drawing/2014/main" id="{A2FDCA64-CB54-4A31-8452-13843C182E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909" y="621640"/>
            <a:ext cx="1331399" cy="863739"/>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81CE9F80-EF2C-460A-B290-8F03B51517D5}"/>
              </a:ext>
            </a:extLst>
          </p:cNvPr>
          <p:cNvSpPr/>
          <p:nvPr/>
        </p:nvSpPr>
        <p:spPr>
          <a:xfrm>
            <a:off x="2619911" y="5625578"/>
            <a:ext cx="990530" cy="967057"/>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a:t>Desktop Record and Play</a:t>
            </a:r>
            <a:r>
              <a:rPr lang="zh-CN" altLang="en-US" sz="700" dirty="0"/>
              <a:t>， </a:t>
            </a:r>
            <a:r>
              <a:rPr lang="en-US" altLang="zh-CN" sz="700" dirty="0"/>
              <a:t>Scripts</a:t>
            </a:r>
            <a:endParaRPr lang="en-US" sz="700" dirty="0"/>
          </a:p>
        </p:txBody>
      </p:sp>
      <p:grpSp>
        <p:nvGrpSpPr>
          <p:cNvPr id="12" name="Group 11">
            <a:extLst>
              <a:ext uri="{FF2B5EF4-FFF2-40B4-BE49-F238E27FC236}">
                <a16:creationId xmlns:a16="http://schemas.microsoft.com/office/drawing/2014/main" id="{F937FFF5-BF62-40D5-912B-7A2AE20F7D2B}"/>
              </a:ext>
            </a:extLst>
          </p:cNvPr>
          <p:cNvGrpSpPr/>
          <p:nvPr/>
        </p:nvGrpSpPr>
        <p:grpSpPr>
          <a:xfrm>
            <a:off x="2591387" y="4541308"/>
            <a:ext cx="1039734" cy="967057"/>
            <a:chOff x="2597426" y="1600438"/>
            <a:chExt cx="1575079" cy="1619839"/>
          </a:xfrm>
        </p:grpSpPr>
        <p:sp>
          <p:nvSpPr>
            <p:cNvPr id="5" name="Oval 4">
              <a:extLst>
                <a:ext uri="{FF2B5EF4-FFF2-40B4-BE49-F238E27FC236}">
                  <a16:creationId xmlns:a16="http://schemas.microsoft.com/office/drawing/2014/main" id="{6F57CD30-E57E-411D-9A44-3066B5F375EC}"/>
                </a:ext>
              </a:extLst>
            </p:cNvPr>
            <p:cNvSpPr/>
            <p:nvPr/>
          </p:nvSpPr>
          <p:spPr>
            <a:xfrm>
              <a:off x="2597426" y="1600438"/>
              <a:ext cx="1575079" cy="1619839"/>
            </a:xfrm>
            <a:prstGeom prst="ellipse">
              <a:avLst/>
            </a:prstGeom>
            <a:solidFill>
              <a:srgbClr val="7395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p>
          </p:txBody>
        </p:sp>
        <p:sp>
          <p:nvSpPr>
            <p:cNvPr id="29" name="Oval 28">
              <a:extLst>
                <a:ext uri="{FF2B5EF4-FFF2-40B4-BE49-F238E27FC236}">
                  <a16:creationId xmlns:a16="http://schemas.microsoft.com/office/drawing/2014/main" id="{3F70A196-361B-493C-80AE-FD51B3CDA8C5}"/>
                </a:ext>
              </a:extLst>
            </p:cNvPr>
            <p:cNvSpPr/>
            <p:nvPr/>
          </p:nvSpPr>
          <p:spPr>
            <a:xfrm>
              <a:off x="2947679" y="2352599"/>
              <a:ext cx="852965" cy="867678"/>
            </a:xfrm>
            <a:prstGeom prst="ellipse">
              <a:avLst/>
            </a:prstGeom>
            <a:solidFill>
              <a:srgbClr val="9DC3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 dirty="0"/>
                <a:t> </a:t>
              </a:r>
              <a:endParaRPr lang="en-US" sz="100" dirty="0"/>
            </a:p>
          </p:txBody>
        </p:sp>
        <p:sp>
          <p:nvSpPr>
            <p:cNvPr id="9" name="TextBox 8">
              <a:extLst>
                <a:ext uri="{FF2B5EF4-FFF2-40B4-BE49-F238E27FC236}">
                  <a16:creationId xmlns:a16="http://schemas.microsoft.com/office/drawing/2014/main" id="{4175F82A-9E38-482D-A4D9-3A5A8FCB7533}"/>
                </a:ext>
              </a:extLst>
            </p:cNvPr>
            <p:cNvSpPr txBox="1"/>
            <p:nvPr/>
          </p:nvSpPr>
          <p:spPr>
            <a:xfrm>
              <a:off x="3060385" y="1728272"/>
              <a:ext cx="682262" cy="499631"/>
            </a:xfrm>
            <a:prstGeom prst="rect">
              <a:avLst/>
            </a:prstGeom>
            <a:noFill/>
          </p:spPr>
          <p:txBody>
            <a:bodyPr wrap="none" rtlCol="0">
              <a:spAutoFit/>
            </a:bodyPr>
            <a:lstStyle/>
            <a:p>
              <a:r>
                <a:rPr lang="en-US" altLang="zh-CN" sz="900" dirty="0">
                  <a:solidFill>
                    <a:schemeClr val="bg1"/>
                  </a:solidFill>
                </a:rPr>
                <a:t>RPA</a:t>
              </a:r>
              <a:endParaRPr lang="en-US" sz="900" dirty="0">
                <a:solidFill>
                  <a:schemeClr val="bg1"/>
                </a:solidFill>
              </a:endParaRPr>
            </a:p>
          </p:txBody>
        </p:sp>
      </p:grpSp>
      <p:grpSp>
        <p:nvGrpSpPr>
          <p:cNvPr id="34" name="Group 33">
            <a:extLst>
              <a:ext uri="{FF2B5EF4-FFF2-40B4-BE49-F238E27FC236}">
                <a16:creationId xmlns:a16="http://schemas.microsoft.com/office/drawing/2014/main" id="{31203333-EC48-4D3F-95F5-FDE1D08378DF}"/>
              </a:ext>
            </a:extLst>
          </p:cNvPr>
          <p:cNvGrpSpPr/>
          <p:nvPr/>
        </p:nvGrpSpPr>
        <p:grpSpPr>
          <a:xfrm>
            <a:off x="2619911" y="3472813"/>
            <a:ext cx="971123" cy="951283"/>
            <a:chOff x="4744278" y="1530626"/>
            <a:chExt cx="1659835" cy="1698892"/>
          </a:xfrm>
        </p:grpSpPr>
        <p:sp>
          <p:nvSpPr>
            <p:cNvPr id="6" name="Oval 5">
              <a:extLst>
                <a:ext uri="{FF2B5EF4-FFF2-40B4-BE49-F238E27FC236}">
                  <a16:creationId xmlns:a16="http://schemas.microsoft.com/office/drawing/2014/main" id="{86EE1367-0291-471C-A695-5077E2F4F45D}"/>
                </a:ext>
              </a:extLst>
            </p:cNvPr>
            <p:cNvSpPr/>
            <p:nvPr/>
          </p:nvSpPr>
          <p:spPr>
            <a:xfrm>
              <a:off x="4744278" y="1530626"/>
              <a:ext cx="1659835" cy="168965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30" name="Group 29">
              <a:extLst>
                <a:ext uri="{FF2B5EF4-FFF2-40B4-BE49-F238E27FC236}">
                  <a16:creationId xmlns:a16="http://schemas.microsoft.com/office/drawing/2014/main" id="{10D96EA9-4F30-4857-B407-B30BF64D2465}"/>
                </a:ext>
              </a:extLst>
            </p:cNvPr>
            <p:cNvGrpSpPr/>
            <p:nvPr/>
          </p:nvGrpSpPr>
          <p:grpSpPr>
            <a:xfrm>
              <a:off x="5003117" y="2084689"/>
              <a:ext cx="1148357" cy="1144829"/>
              <a:chOff x="2597426" y="1600438"/>
              <a:chExt cx="1575079" cy="1619839"/>
            </a:xfrm>
          </p:grpSpPr>
          <p:sp>
            <p:nvSpPr>
              <p:cNvPr id="31" name="Oval 30">
                <a:extLst>
                  <a:ext uri="{FF2B5EF4-FFF2-40B4-BE49-F238E27FC236}">
                    <a16:creationId xmlns:a16="http://schemas.microsoft.com/office/drawing/2014/main" id="{63A361B3-6F4E-4160-BDD6-D252A66D7952}"/>
                  </a:ext>
                </a:extLst>
              </p:cNvPr>
              <p:cNvSpPr/>
              <p:nvPr/>
            </p:nvSpPr>
            <p:spPr>
              <a:xfrm>
                <a:off x="2597426" y="1600438"/>
                <a:ext cx="1575079" cy="1619839"/>
              </a:xfrm>
              <a:prstGeom prst="ellipse">
                <a:avLst/>
              </a:prstGeom>
              <a:solidFill>
                <a:srgbClr val="7395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p>
            </p:txBody>
          </p:sp>
          <p:sp>
            <p:nvSpPr>
              <p:cNvPr id="32" name="Oval 31">
                <a:extLst>
                  <a:ext uri="{FF2B5EF4-FFF2-40B4-BE49-F238E27FC236}">
                    <a16:creationId xmlns:a16="http://schemas.microsoft.com/office/drawing/2014/main" id="{67E90CD1-6C1F-4CDA-AE08-6B4281233DC5}"/>
                  </a:ext>
                </a:extLst>
              </p:cNvPr>
              <p:cNvSpPr/>
              <p:nvPr/>
            </p:nvSpPr>
            <p:spPr>
              <a:xfrm>
                <a:off x="2999387" y="2381443"/>
                <a:ext cx="852967" cy="838834"/>
              </a:xfrm>
              <a:prstGeom prst="ellipse">
                <a:avLst/>
              </a:prstGeom>
              <a:solidFill>
                <a:srgbClr val="9DC3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dirty="0"/>
              </a:p>
            </p:txBody>
          </p:sp>
          <p:sp>
            <p:nvSpPr>
              <p:cNvPr id="33" name="TextBox 32">
                <a:extLst>
                  <a:ext uri="{FF2B5EF4-FFF2-40B4-BE49-F238E27FC236}">
                    <a16:creationId xmlns:a16="http://schemas.microsoft.com/office/drawing/2014/main" id="{D810A946-B451-4AF8-BE69-D96EB8866EB9}"/>
                  </a:ext>
                </a:extLst>
              </p:cNvPr>
              <p:cNvSpPr txBox="1"/>
              <p:nvPr/>
            </p:nvSpPr>
            <p:spPr>
              <a:xfrm>
                <a:off x="3048096" y="1859222"/>
                <a:ext cx="531505" cy="575331"/>
              </a:xfrm>
              <a:prstGeom prst="rect">
                <a:avLst/>
              </a:prstGeom>
              <a:noFill/>
            </p:spPr>
            <p:txBody>
              <a:bodyPr wrap="none" rtlCol="0">
                <a:spAutoFit/>
              </a:bodyPr>
              <a:lstStyle/>
              <a:p>
                <a:endParaRPr lang="en-US" sz="500" dirty="0">
                  <a:solidFill>
                    <a:schemeClr val="bg1"/>
                  </a:solidFill>
                </a:endParaRPr>
              </a:p>
            </p:txBody>
          </p:sp>
        </p:grpSp>
        <p:sp>
          <p:nvSpPr>
            <p:cNvPr id="13" name="TextBox 12">
              <a:extLst>
                <a:ext uri="{FF2B5EF4-FFF2-40B4-BE49-F238E27FC236}">
                  <a16:creationId xmlns:a16="http://schemas.microsoft.com/office/drawing/2014/main" id="{1B2A7DDD-0A17-4DB7-87C9-7262E8777B0B}"/>
                </a:ext>
              </a:extLst>
            </p:cNvPr>
            <p:cNvSpPr txBox="1"/>
            <p:nvPr/>
          </p:nvSpPr>
          <p:spPr>
            <a:xfrm>
              <a:off x="5239950" y="1629574"/>
              <a:ext cx="713546" cy="554478"/>
            </a:xfrm>
            <a:prstGeom prst="rect">
              <a:avLst/>
            </a:prstGeom>
            <a:noFill/>
          </p:spPr>
          <p:txBody>
            <a:bodyPr wrap="none" rtlCol="0">
              <a:spAutoFit/>
            </a:bodyPr>
            <a:lstStyle/>
            <a:p>
              <a:r>
                <a:rPr lang="en-US" altLang="zh-CN" sz="900" dirty="0">
                  <a:solidFill>
                    <a:schemeClr val="bg1"/>
                  </a:solidFill>
                </a:rPr>
                <a:t>IPA</a:t>
              </a:r>
              <a:endParaRPr lang="en-US" sz="900" dirty="0">
                <a:solidFill>
                  <a:schemeClr val="bg1"/>
                </a:solidFill>
              </a:endParaRPr>
            </a:p>
          </p:txBody>
        </p:sp>
      </p:grpSp>
      <p:grpSp>
        <p:nvGrpSpPr>
          <p:cNvPr id="43" name="Group 42">
            <a:extLst>
              <a:ext uri="{FF2B5EF4-FFF2-40B4-BE49-F238E27FC236}">
                <a16:creationId xmlns:a16="http://schemas.microsoft.com/office/drawing/2014/main" id="{96BEB786-A26A-4F22-8192-0D9D8C940E47}"/>
              </a:ext>
            </a:extLst>
          </p:cNvPr>
          <p:cNvGrpSpPr/>
          <p:nvPr/>
        </p:nvGrpSpPr>
        <p:grpSpPr>
          <a:xfrm>
            <a:off x="2591386" y="2365345"/>
            <a:ext cx="1014521" cy="990256"/>
            <a:chOff x="6891130" y="1530625"/>
            <a:chExt cx="1697027" cy="1717181"/>
          </a:xfrm>
        </p:grpSpPr>
        <p:sp>
          <p:nvSpPr>
            <p:cNvPr id="7" name="Oval 6">
              <a:extLst>
                <a:ext uri="{FF2B5EF4-FFF2-40B4-BE49-F238E27FC236}">
                  <a16:creationId xmlns:a16="http://schemas.microsoft.com/office/drawing/2014/main" id="{49478FC3-6C39-4D7B-A4FE-DAD6ECB4A8D1}"/>
                </a:ext>
              </a:extLst>
            </p:cNvPr>
            <p:cNvSpPr/>
            <p:nvPr/>
          </p:nvSpPr>
          <p:spPr>
            <a:xfrm>
              <a:off x="6891130" y="1530625"/>
              <a:ext cx="1659835" cy="1689652"/>
            </a:xfrm>
            <a:prstGeom prst="ellipse">
              <a:avLst/>
            </a:prstGeom>
            <a:solidFill>
              <a:srgbClr val="507B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35" name="Group 34">
              <a:extLst>
                <a:ext uri="{FF2B5EF4-FFF2-40B4-BE49-F238E27FC236}">
                  <a16:creationId xmlns:a16="http://schemas.microsoft.com/office/drawing/2014/main" id="{890C2305-0263-477F-B9D1-6E804712008A}"/>
                </a:ext>
              </a:extLst>
            </p:cNvPr>
            <p:cNvGrpSpPr/>
            <p:nvPr/>
          </p:nvGrpSpPr>
          <p:grpSpPr>
            <a:xfrm>
              <a:off x="7086147" y="2061581"/>
              <a:ext cx="1246233" cy="1186225"/>
              <a:chOff x="4744278" y="1530626"/>
              <a:chExt cx="1659835" cy="1698892"/>
            </a:xfrm>
          </p:grpSpPr>
          <p:sp>
            <p:nvSpPr>
              <p:cNvPr id="36" name="Oval 35">
                <a:extLst>
                  <a:ext uri="{FF2B5EF4-FFF2-40B4-BE49-F238E27FC236}">
                    <a16:creationId xmlns:a16="http://schemas.microsoft.com/office/drawing/2014/main" id="{39709896-E407-41D7-936F-EDEAEC176F57}"/>
                  </a:ext>
                </a:extLst>
              </p:cNvPr>
              <p:cNvSpPr/>
              <p:nvPr/>
            </p:nvSpPr>
            <p:spPr>
              <a:xfrm>
                <a:off x="4744278" y="1530626"/>
                <a:ext cx="1659835" cy="168965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p:txBody>
          </p:sp>
          <p:grpSp>
            <p:nvGrpSpPr>
              <p:cNvPr id="37" name="Group 36">
                <a:extLst>
                  <a:ext uri="{FF2B5EF4-FFF2-40B4-BE49-F238E27FC236}">
                    <a16:creationId xmlns:a16="http://schemas.microsoft.com/office/drawing/2014/main" id="{B32E6E09-5C83-460B-AC40-B35514CACCF1}"/>
                  </a:ext>
                </a:extLst>
              </p:cNvPr>
              <p:cNvGrpSpPr/>
              <p:nvPr/>
            </p:nvGrpSpPr>
            <p:grpSpPr>
              <a:xfrm>
                <a:off x="5003117" y="2084689"/>
                <a:ext cx="1148357" cy="1144829"/>
                <a:chOff x="2597426" y="1600438"/>
                <a:chExt cx="1575079" cy="1619839"/>
              </a:xfrm>
            </p:grpSpPr>
            <p:sp>
              <p:nvSpPr>
                <p:cNvPr id="39" name="Oval 38">
                  <a:extLst>
                    <a:ext uri="{FF2B5EF4-FFF2-40B4-BE49-F238E27FC236}">
                      <a16:creationId xmlns:a16="http://schemas.microsoft.com/office/drawing/2014/main" id="{CE12ADB9-C07A-4EB6-99F5-0E816908CF1F}"/>
                    </a:ext>
                  </a:extLst>
                </p:cNvPr>
                <p:cNvSpPr/>
                <p:nvPr/>
              </p:nvSpPr>
              <p:spPr>
                <a:xfrm>
                  <a:off x="2597426" y="1600438"/>
                  <a:ext cx="1575079" cy="1619839"/>
                </a:xfrm>
                <a:prstGeom prst="ellipse">
                  <a:avLst/>
                </a:prstGeom>
                <a:solidFill>
                  <a:srgbClr val="7395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dirty="0"/>
                </a:p>
              </p:txBody>
            </p:sp>
            <p:sp>
              <p:nvSpPr>
                <p:cNvPr id="40" name="Oval 39">
                  <a:extLst>
                    <a:ext uri="{FF2B5EF4-FFF2-40B4-BE49-F238E27FC236}">
                      <a16:creationId xmlns:a16="http://schemas.microsoft.com/office/drawing/2014/main" id="{DBE53439-BC9A-4579-BF6A-0DF4DBE5194A}"/>
                    </a:ext>
                  </a:extLst>
                </p:cNvPr>
                <p:cNvSpPr/>
                <p:nvPr/>
              </p:nvSpPr>
              <p:spPr>
                <a:xfrm>
                  <a:off x="2999387" y="2381443"/>
                  <a:ext cx="852967" cy="838834"/>
                </a:xfrm>
                <a:prstGeom prst="ellipse">
                  <a:avLst/>
                </a:prstGeom>
                <a:solidFill>
                  <a:srgbClr val="9DC3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dirty="0"/>
                </a:p>
              </p:txBody>
            </p:sp>
          </p:grpSp>
        </p:grpSp>
        <p:sp>
          <p:nvSpPr>
            <p:cNvPr id="42" name="TextBox 41">
              <a:extLst>
                <a:ext uri="{FF2B5EF4-FFF2-40B4-BE49-F238E27FC236}">
                  <a16:creationId xmlns:a16="http://schemas.microsoft.com/office/drawing/2014/main" id="{E8F04503-8FE5-452A-919E-FA847F634BD4}"/>
                </a:ext>
              </a:extLst>
            </p:cNvPr>
            <p:cNvSpPr txBox="1"/>
            <p:nvPr/>
          </p:nvSpPr>
          <p:spPr>
            <a:xfrm>
              <a:off x="7245802" y="1627019"/>
              <a:ext cx="1342355" cy="443583"/>
            </a:xfrm>
            <a:prstGeom prst="rect">
              <a:avLst/>
            </a:prstGeom>
            <a:noFill/>
          </p:spPr>
          <p:txBody>
            <a:bodyPr wrap="none" rtlCol="0">
              <a:spAutoFit/>
            </a:bodyPr>
            <a:lstStyle/>
            <a:p>
              <a:r>
                <a:rPr lang="en-US" altLang="zh-CN" sz="600" dirty="0">
                  <a:solidFill>
                    <a:schemeClr val="bg1"/>
                  </a:solidFill>
                </a:rPr>
                <a:t>Digital Worker</a:t>
              </a:r>
              <a:endParaRPr lang="en-US" sz="600" dirty="0">
                <a:solidFill>
                  <a:schemeClr val="bg1"/>
                </a:solidFill>
              </a:endParaRPr>
            </a:p>
          </p:txBody>
        </p:sp>
      </p:grpSp>
      <p:grpSp>
        <p:nvGrpSpPr>
          <p:cNvPr id="71" name="Group 70">
            <a:extLst>
              <a:ext uri="{FF2B5EF4-FFF2-40B4-BE49-F238E27FC236}">
                <a16:creationId xmlns:a16="http://schemas.microsoft.com/office/drawing/2014/main" id="{6BA83954-7847-4425-9AFA-5588BBFE9D32}"/>
              </a:ext>
            </a:extLst>
          </p:cNvPr>
          <p:cNvGrpSpPr/>
          <p:nvPr/>
        </p:nvGrpSpPr>
        <p:grpSpPr>
          <a:xfrm>
            <a:off x="2602368" y="1281077"/>
            <a:ext cx="1049496" cy="967056"/>
            <a:chOff x="4244406" y="1641261"/>
            <a:chExt cx="773976" cy="703410"/>
          </a:xfrm>
        </p:grpSpPr>
        <p:sp>
          <p:nvSpPr>
            <p:cNvPr id="8" name="Oval 7">
              <a:extLst>
                <a:ext uri="{FF2B5EF4-FFF2-40B4-BE49-F238E27FC236}">
                  <a16:creationId xmlns:a16="http://schemas.microsoft.com/office/drawing/2014/main" id="{2C468D64-21B0-4CF1-88B3-6DB06476ED09}"/>
                </a:ext>
              </a:extLst>
            </p:cNvPr>
            <p:cNvSpPr/>
            <p:nvPr/>
          </p:nvSpPr>
          <p:spPr>
            <a:xfrm>
              <a:off x="4244406" y="1641261"/>
              <a:ext cx="731786" cy="703410"/>
            </a:xfrm>
            <a:prstGeom prst="ellipse">
              <a:avLst/>
            </a:prstGeom>
            <a:solidFill>
              <a:srgbClr val="2645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i="1" dirty="0"/>
            </a:p>
          </p:txBody>
        </p:sp>
        <p:grpSp>
          <p:nvGrpSpPr>
            <p:cNvPr id="44" name="Group 43">
              <a:extLst>
                <a:ext uri="{FF2B5EF4-FFF2-40B4-BE49-F238E27FC236}">
                  <a16:creationId xmlns:a16="http://schemas.microsoft.com/office/drawing/2014/main" id="{BB66772A-7031-436D-A0AC-2304067A3DFD}"/>
                </a:ext>
              </a:extLst>
            </p:cNvPr>
            <p:cNvGrpSpPr/>
            <p:nvPr/>
          </p:nvGrpSpPr>
          <p:grpSpPr>
            <a:xfrm>
              <a:off x="4255039" y="1881438"/>
              <a:ext cx="279237" cy="262574"/>
              <a:chOff x="6891130" y="1530625"/>
              <a:chExt cx="1659835" cy="1717181"/>
            </a:xfrm>
          </p:grpSpPr>
          <p:sp>
            <p:nvSpPr>
              <p:cNvPr id="45" name="Oval 44">
                <a:extLst>
                  <a:ext uri="{FF2B5EF4-FFF2-40B4-BE49-F238E27FC236}">
                    <a16:creationId xmlns:a16="http://schemas.microsoft.com/office/drawing/2014/main" id="{455B201E-0BEE-4927-99EF-A3D3BD3379AC}"/>
                  </a:ext>
                </a:extLst>
              </p:cNvPr>
              <p:cNvSpPr/>
              <p:nvPr/>
            </p:nvSpPr>
            <p:spPr>
              <a:xfrm>
                <a:off x="6891130" y="1530625"/>
                <a:ext cx="1659835" cy="1689652"/>
              </a:xfrm>
              <a:prstGeom prst="ellipse">
                <a:avLst/>
              </a:prstGeom>
              <a:solidFill>
                <a:srgbClr val="507B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 dirty="0"/>
              </a:p>
            </p:txBody>
          </p:sp>
          <p:grpSp>
            <p:nvGrpSpPr>
              <p:cNvPr id="46" name="Group 45">
                <a:extLst>
                  <a:ext uri="{FF2B5EF4-FFF2-40B4-BE49-F238E27FC236}">
                    <a16:creationId xmlns:a16="http://schemas.microsoft.com/office/drawing/2014/main" id="{6B28690C-C59F-48B6-9930-1344842E0BE5}"/>
                  </a:ext>
                </a:extLst>
              </p:cNvPr>
              <p:cNvGrpSpPr/>
              <p:nvPr/>
            </p:nvGrpSpPr>
            <p:grpSpPr>
              <a:xfrm>
                <a:off x="7086147" y="2061581"/>
                <a:ext cx="1246233" cy="1186225"/>
                <a:chOff x="4744278" y="1530626"/>
                <a:chExt cx="1659835" cy="1698892"/>
              </a:xfrm>
            </p:grpSpPr>
            <p:sp>
              <p:nvSpPr>
                <p:cNvPr id="48" name="Oval 47">
                  <a:extLst>
                    <a:ext uri="{FF2B5EF4-FFF2-40B4-BE49-F238E27FC236}">
                      <a16:creationId xmlns:a16="http://schemas.microsoft.com/office/drawing/2014/main" id="{38FC2084-2A38-45F6-BEB7-C0D9C00D9D40}"/>
                    </a:ext>
                  </a:extLst>
                </p:cNvPr>
                <p:cNvSpPr/>
                <p:nvPr/>
              </p:nvSpPr>
              <p:spPr>
                <a:xfrm>
                  <a:off x="4744278" y="1530626"/>
                  <a:ext cx="1659835" cy="168965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dirty="0"/>
                </a:p>
              </p:txBody>
            </p:sp>
            <p:grpSp>
              <p:nvGrpSpPr>
                <p:cNvPr id="49" name="Group 48">
                  <a:extLst>
                    <a:ext uri="{FF2B5EF4-FFF2-40B4-BE49-F238E27FC236}">
                      <a16:creationId xmlns:a16="http://schemas.microsoft.com/office/drawing/2014/main" id="{8A54F77A-A671-492A-B6E6-62A6E5843E17}"/>
                    </a:ext>
                  </a:extLst>
                </p:cNvPr>
                <p:cNvGrpSpPr/>
                <p:nvPr/>
              </p:nvGrpSpPr>
              <p:grpSpPr>
                <a:xfrm>
                  <a:off x="5003116" y="2084689"/>
                  <a:ext cx="1148357" cy="1144829"/>
                  <a:chOff x="2597426" y="1600438"/>
                  <a:chExt cx="1575079" cy="1619839"/>
                </a:xfrm>
              </p:grpSpPr>
              <p:sp>
                <p:nvSpPr>
                  <p:cNvPr id="51" name="Oval 50">
                    <a:extLst>
                      <a:ext uri="{FF2B5EF4-FFF2-40B4-BE49-F238E27FC236}">
                        <a16:creationId xmlns:a16="http://schemas.microsoft.com/office/drawing/2014/main" id="{C05CB385-B50D-4778-9C33-B52BE8BC6937}"/>
                      </a:ext>
                    </a:extLst>
                  </p:cNvPr>
                  <p:cNvSpPr/>
                  <p:nvPr/>
                </p:nvSpPr>
                <p:spPr>
                  <a:xfrm>
                    <a:off x="2597426" y="1600438"/>
                    <a:ext cx="1575079" cy="1619839"/>
                  </a:xfrm>
                  <a:prstGeom prst="ellipse">
                    <a:avLst/>
                  </a:prstGeom>
                  <a:solidFill>
                    <a:srgbClr val="7395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dirty="0"/>
                  </a:p>
                </p:txBody>
              </p:sp>
              <p:sp>
                <p:nvSpPr>
                  <p:cNvPr id="52" name="Oval 51">
                    <a:extLst>
                      <a:ext uri="{FF2B5EF4-FFF2-40B4-BE49-F238E27FC236}">
                        <a16:creationId xmlns:a16="http://schemas.microsoft.com/office/drawing/2014/main" id="{45D26A7D-A42B-486F-BEF1-88F3AE2B22C6}"/>
                      </a:ext>
                    </a:extLst>
                  </p:cNvPr>
                  <p:cNvSpPr/>
                  <p:nvPr/>
                </p:nvSpPr>
                <p:spPr>
                  <a:xfrm>
                    <a:off x="2999387" y="2381443"/>
                    <a:ext cx="852967" cy="838834"/>
                  </a:xfrm>
                  <a:prstGeom prst="ellipse">
                    <a:avLst/>
                  </a:prstGeom>
                  <a:solidFill>
                    <a:srgbClr val="9DC3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dirty="0"/>
                  </a:p>
                </p:txBody>
              </p:sp>
            </p:grpSp>
          </p:grpSp>
        </p:grpSp>
        <p:grpSp>
          <p:nvGrpSpPr>
            <p:cNvPr id="55" name="Group 54">
              <a:extLst>
                <a:ext uri="{FF2B5EF4-FFF2-40B4-BE49-F238E27FC236}">
                  <a16:creationId xmlns:a16="http://schemas.microsoft.com/office/drawing/2014/main" id="{9568698E-CAEC-497D-83C0-9FCC8973020A}"/>
                </a:ext>
              </a:extLst>
            </p:cNvPr>
            <p:cNvGrpSpPr/>
            <p:nvPr/>
          </p:nvGrpSpPr>
          <p:grpSpPr>
            <a:xfrm>
              <a:off x="4680224" y="1874816"/>
              <a:ext cx="279237" cy="241785"/>
              <a:chOff x="6891130" y="1530625"/>
              <a:chExt cx="1659835" cy="1717181"/>
            </a:xfrm>
          </p:grpSpPr>
          <p:sp>
            <p:nvSpPr>
              <p:cNvPr id="56" name="Oval 55">
                <a:extLst>
                  <a:ext uri="{FF2B5EF4-FFF2-40B4-BE49-F238E27FC236}">
                    <a16:creationId xmlns:a16="http://schemas.microsoft.com/office/drawing/2014/main" id="{3134885F-B1F5-4009-B1A4-ABE4F4456017}"/>
                  </a:ext>
                </a:extLst>
              </p:cNvPr>
              <p:cNvSpPr/>
              <p:nvPr/>
            </p:nvSpPr>
            <p:spPr>
              <a:xfrm>
                <a:off x="6891130" y="1530625"/>
                <a:ext cx="1659835" cy="1689652"/>
              </a:xfrm>
              <a:prstGeom prst="ellipse">
                <a:avLst/>
              </a:prstGeom>
              <a:solidFill>
                <a:srgbClr val="507B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 dirty="0"/>
              </a:p>
            </p:txBody>
          </p:sp>
          <p:grpSp>
            <p:nvGrpSpPr>
              <p:cNvPr id="57" name="Group 56">
                <a:extLst>
                  <a:ext uri="{FF2B5EF4-FFF2-40B4-BE49-F238E27FC236}">
                    <a16:creationId xmlns:a16="http://schemas.microsoft.com/office/drawing/2014/main" id="{5A345A3F-5C40-4CDB-99A3-A1CC1327B808}"/>
                  </a:ext>
                </a:extLst>
              </p:cNvPr>
              <p:cNvGrpSpPr/>
              <p:nvPr/>
            </p:nvGrpSpPr>
            <p:grpSpPr>
              <a:xfrm>
                <a:off x="7086147" y="2061581"/>
                <a:ext cx="1246233" cy="1186225"/>
                <a:chOff x="4744278" y="1530626"/>
                <a:chExt cx="1659835" cy="1698892"/>
              </a:xfrm>
            </p:grpSpPr>
            <p:sp>
              <p:nvSpPr>
                <p:cNvPr id="58" name="Oval 57">
                  <a:extLst>
                    <a:ext uri="{FF2B5EF4-FFF2-40B4-BE49-F238E27FC236}">
                      <a16:creationId xmlns:a16="http://schemas.microsoft.com/office/drawing/2014/main" id="{31F9C072-86B3-4266-BE0D-66AA37CBED84}"/>
                    </a:ext>
                  </a:extLst>
                </p:cNvPr>
                <p:cNvSpPr/>
                <p:nvPr/>
              </p:nvSpPr>
              <p:spPr>
                <a:xfrm>
                  <a:off x="4744278" y="1530626"/>
                  <a:ext cx="1659835" cy="168965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dirty="0"/>
                </a:p>
              </p:txBody>
            </p:sp>
            <p:grpSp>
              <p:nvGrpSpPr>
                <p:cNvPr id="59" name="Group 58">
                  <a:extLst>
                    <a:ext uri="{FF2B5EF4-FFF2-40B4-BE49-F238E27FC236}">
                      <a16:creationId xmlns:a16="http://schemas.microsoft.com/office/drawing/2014/main" id="{FB48516D-8BE7-4CB5-82E9-4704A8B89BF8}"/>
                    </a:ext>
                  </a:extLst>
                </p:cNvPr>
                <p:cNvGrpSpPr/>
                <p:nvPr/>
              </p:nvGrpSpPr>
              <p:grpSpPr>
                <a:xfrm>
                  <a:off x="5003116" y="2084689"/>
                  <a:ext cx="1148357" cy="1144829"/>
                  <a:chOff x="2597426" y="1600438"/>
                  <a:chExt cx="1575079" cy="1619839"/>
                </a:xfrm>
              </p:grpSpPr>
              <p:sp>
                <p:nvSpPr>
                  <p:cNvPr id="60" name="Oval 59">
                    <a:extLst>
                      <a:ext uri="{FF2B5EF4-FFF2-40B4-BE49-F238E27FC236}">
                        <a16:creationId xmlns:a16="http://schemas.microsoft.com/office/drawing/2014/main" id="{A04B3C11-469C-497E-A9F7-F90A869FDA55}"/>
                      </a:ext>
                    </a:extLst>
                  </p:cNvPr>
                  <p:cNvSpPr/>
                  <p:nvPr/>
                </p:nvSpPr>
                <p:spPr>
                  <a:xfrm>
                    <a:off x="2597426" y="1600438"/>
                    <a:ext cx="1575079" cy="1619839"/>
                  </a:xfrm>
                  <a:prstGeom prst="ellipse">
                    <a:avLst/>
                  </a:prstGeom>
                  <a:solidFill>
                    <a:srgbClr val="7395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dirty="0"/>
                  </a:p>
                </p:txBody>
              </p:sp>
              <p:sp>
                <p:nvSpPr>
                  <p:cNvPr id="61" name="Oval 60">
                    <a:extLst>
                      <a:ext uri="{FF2B5EF4-FFF2-40B4-BE49-F238E27FC236}">
                        <a16:creationId xmlns:a16="http://schemas.microsoft.com/office/drawing/2014/main" id="{C8874970-A60A-4A43-9F5F-A514C51B5C14}"/>
                      </a:ext>
                    </a:extLst>
                  </p:cNvPr>
                  <p:cNvSpPr/>
                  <p:nvPr/>
                </p:nvSpPr>
                <p:spPr>
                  <a:xfrm>
                    <a:off x="2999387" y="2381443"/>
                    <a:ext cx="852967" cy="838834"/>
                  </a:xfrm>
                  <a:prstGeom prst="ellipse">
                    <a:avLst/>
                  </a:prstGeom>
                  <a:solidFill>
                    <a:srgbClr val="9DC3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dirty="0"/>
                  </a:p>
                </p:txBody>
              </p:sp>
            </p:grpSp>
          </p:grpSp>
        </p:grpSp>
        <p:grpSp>
          <p:nvGrpSpPr>
            <p:cNvPr id="62" name="Group 61">
              <a:extLst>
                <a:ext uri="{FF2B5EF4-FFF2-40B4-BE49-F238E27FC236}">
                  <a16:creationId xmlns:a16="http://schemas.microsoft.com/office/drawing/2014/main" id="{D11C620F-0D27-4B0E-890B-075232DB2FD7}"/>
                </a:ext>
              </a:extLst>
            </p:cNvPr>
            <p:cNvGrpSpPr/>
            <p:nvPr/>
          </p:nvGrpSpPr>
          <p:grpSpPr>
            <a:xfrm>
              <a:off x="4485411" y="2082471"/>
              <a:ext cx="279237" cy="241785"/>
              <a:chOff x="6891134" y="1530626"/>
              <a:chExt cx="1659836" cy="1717180"/>
            </a:xfrm>
          </p:grpSpPr>
          <p:sp>
            <p:nvSpPr>
              <p:cNvPr id="63" name="Oval 62">
                <a:extLst>
                  <a:ext uri="{FF2B5EF4-FFF2-40B4-BE49-F238E27FC236}">
                    <a16:creationId xmlns:a16="http://schemas.microsoft.com/office/drawing/2014/main" id="{11EA04E3-D420-431D-826A-A14A08D57F45}"/>
                  </a:ext>
                </a:extLst>
              </p:cNvPr>
              <p:cNvSpPr/>
              <p:nvPr/>
            </p:nvSpPr>
            <p:spPr>
              <a:xfrm>
                <a:off x="6891134" y="1530626"/>
                <a:ext cx="1659836" cy="1689651"/>
              </a:xfrm>
              <a:prstGeom prst="ellipse">
                <a:avLst/>
              </a:prstGeom>
              <a:solidFill>
                <a:srgbClr val="507B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 dirty="0"/>
              </a:p>
            </p:txBody>
          </p:sp>
          <p:grpSp>
            <p:nvGrpSpPr>
              <p:cNvPr id="64" name="Group 63">
                <a:extLst>
                  <a:ext uri="{FF2B5EF4-FFF2-40B4-BE49-F238E27FC236}">
                    <a16:creationId xmlns:a16="http://schemas.microsoft.com/office/drawing/2014/main" id="{B564D722-DF71-4C72-A187-DF0BB4D61427}"/>
                  </a:ext>
                </a:extLst>
              </p:cNvPr>
              <p:cNvGrpSpPr/>
              <p:nvPr/>
            </p:nvGrpSpPr>
            <p:grpSpPr>
              <a:xfrm>
                <a:off x="7086147" y="2061581"/>
                <a:ext cx="1246233" cy="1186225"/>
                <a:chOff x="4744278" y="1530626"/>
                <a:chExt cx="1659835" cy="1698892"/>
              </a:xfrm>
            </p:grpSpPr>
            <p:sp>
              <p:nvSpPr>
                <p:cNvPr id="65" name="Oval 64">
                  <a:extLst>
                    <a:ext uri="{FF2B5EF4-FFF2-40B4-BE49-F238E27FC236}">
                      <a16:creationId xmlns:a16="http://schemas.microsoft.com/office/drawing/2014/main" id="{3B42C973-5F73-4ABF-B2AE-12D1BB7E4515}"/>
                    </a:ext>
                  </a:extLst>
                </p:cNvPr>
                <p:cNvSpPr/>
                <p:nvPr/>
              </p:nvSpPr>
              <p:spPr>
                <a:xfrm>
                  <a:off x="4744278" y="1530626"/>
                  <a:ext cx="1659835" cy="168965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dirty="0"/>
                </a:p>
              </p:txBody>
            </p:sp>
            <p:grpSp>
              <p:nvGrpSpPr>
                <p:cNvPr id="66" name="Group 65">
                  <a:extLst>
                    <a:ext uri="{FF2B5EF4-FFF2-40B4-BE49-F238E27FC236}">
                      <a16:creationId xmlns:a16="http://schemas.microsoft.com/office/drawing/2014/main" id="{2B6BCB28-04C6-43EB-A36C-A1D721A628E1}"/>
                    </a:ext>
                  </a:extLst>
                </p:cNvPr>
                <p:cNvGrpSpPr/>
                <p:nvPr/>
              </p:nvGrpSpPr>
              <p:grpSpPr>
                <a:xfrm>
                  <a:off x="5003116" y="2084689"/>
                  <a:ext cx="1148357" cy="1144829"/>
                  <a:chOff x="2597426" y="1600438"/>
                  <a:chExt cx="1575079" cy="1619839"/>
                </a:xfrm>
              </p:grpSpPr>
              <p:sp>
                <p:nvSpPr>
                  <p:cNvPr id="67" name="Oval 66">
                    <a:extLst>
                      <a:ext uri="{FF2B5EF4-FFF2-40B4-BE49-F238E27FC236}">
                        <a16:creationId xmlns:a16="http://schemas.microsoft.com/office/drawing/2014/main" id="{47E65DD2-2D72-46CD-B1B3-14CA4E85AC36}"/>
                      </a:ext>
                    </a:extLst>
                  </p:cNvPr>
                  <p:cNvSpPr/>
                  <p:nvPr/>
                </p:nvSpPr>
                <p:spPr>
                  <a:xfrm>
                    <a:off x="2597426" y="1600438"/>
                    <a:ext cx="1575079" cy="1619839"/>
                  </a:xfrm>
                  <a:prstGeom prst="ellipse">
                    <a:avLst/>
                  </a:prstGeom>
                  <a:solidFill>
                    <a:srgbClr val="7395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dirty="0"/>
                  </a:p>
                </p:txBody>
              </p:sp>
              <p:sp>
                <p:nvSpPr>
                  <p:cNvPr id="68" name="Oval 67">
                    <a:extLst>
                      <a:ext uri="{FF2B5EF4-FFF2-40B4-BE49-F238E27FC236}">
                        <a16:creationId xmlns:a16="http://schemas.microsoft.com/office/drawing/2014/main" id="{67698837-511A-453F-9A47-1E388238F3FF}"/>
                      </a:ext>
                    </a:extLst>
                  </p:cNvPr>
                  <p:cNvSpPr/>
                  <p:nvPr/>
                </p:nvSpPr>
                <p:spPr>
                  <a:xfrm>
                    <a:off x="2999387" y="2381443"/>
                    <a:ext cx="852967" cy="838834"/>
                  </a:xfrm>
                  <a:prstGeom prst="ellipse">
                    <a:avLst/>
                  </a:prstGeom>
                  <a:solidFill>
                    <a:srgbClr val="9DC3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dirty="0"/>
                  </a:p>
                </p:txBody>
              </p:sp>
            </p:grpSp>
          </p:grpSp>
        </p:grpSp>
        <p:sp>
          <p:nvSpPr>
            <p:cNvPr id="69" name="TextBox 68">
              <a:extLst>
                <a:ext uri="{FF2B5EF4-FFF2-40B4-BE49-F238E27FC236}">
                  <a16:creationId xmlns:a16="http://schemas.microsoft.com/office/drawing/2014/main" id="{D1B1F9B0-0B61-41B1-B3BD-B2FC97F11201}"/>
                </a:ext>
              </a:extLst>
            </p:cNvPr>
            <p:cNvSpPr txBox="1"/>
            <p:nvPr/>
          </p:nvSpPr>
          <p:spPr>
            <a:xfrm>
              <a:off x="4337617" y="1726286"/>
              <a:ext cx="680765" cy="184666"/>
            </a:xfrm>
            <a:prstGeom prst="rect">
              <a:avLst/>
            </a:prstGeom>
            <a:noFill/>
          </p:spPr>
          <p:txBody>
            <a:bodyPr wrap="none" rtlCol="0">
              <a:spAutoFit/>
            </a:bodyPr>
            <a:lstStyle/>
            <a:p>
              <a:r>
                <a:rPr lang="en-US" altLang="zh-CN" sz="600" dirty="0">
                  <a:solidFill>
                    <a:schemeClr val="bg1"/>
                  </a:solidFill>
                </a:rPr>
                <a:t>Digital Workforce</a:t>
              </a:r>
              <a:endParaRPr lang="en-US" sz="600" dirty="0">
                <a:solidFill>
                  <a:schemeClr val="bg1"/>
                </a:solidFill>
              </a:endParaRPr>
            </a:p>
          </p:txBody>
        </p:sp>
      </p:grpSp>
      <p:cxnSp>
        <p:nvCxnSpPr>
          <p:cNvPr id="75" name="Straight Connector 74">
            <a:extLst>
              <a:ext uri="{FF2B5EF4-FFF2-40B4-BE49-F238E27FC236}">
                <a16:creationId xmlns:a16="http://schemas.microsoft.com/office/drawing/2014/main" id="{72F5EC84-B4E2-45B5-852A-D183F90558EB}"/>
              </a:ext>
            </a:extLst>
          </p:cNvPr>
          <p:cNvCxnSpPr>
            <a:cxnSpLocks/>
          </p:cNvCxnSpPr>
          <p:nvPr/>
        </p:nvCxnSpPr>
        <p:spPr>
          <a:xfrm>
            <a:off x="356860" y="6564925"/>
            <a:ext cx="355884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8CF89D-B795-4D90-BA46-41468D23135D}"/>
              </a:ext>
            </a:extLst>
          </p:cNvPr>
          <p:cNvCxnSpPr>
            <a:cxnSpLocks/>
          </p:cNvCxnSpPr>
          <p:nvPr/>
        </p:nvCxnSpPr>
        <p:spPr>
          <a:xfrm>
            <a:off x="391518" y="5508365"/>
            <a:ext cx="352418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E3AC301A-DCFB-4778-BFA8-DF6328CD3193}"/>
              </a:ext>
            </a:extLst>
          </p:cNvPr>
          <p:cNvCxnSpPr>
            <a:cxnSpLocks/>
          </p:cNvCxnSpPr>
          <p:nvPr/>
        </p:nvCxnSpPr>
        <p:spPr>
          <a:xfrm>
            <a:off x="360170" y="4413178"/>
            <a:ext cx="35555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61F11C1-330E-4740-9662-EB21DCBB1235}"/>
              </a:ext>
            </a:extLst>
          </p:cNvPr>
          <p:cNvCxnSpPr>
            <a:cxnSpLocks/>
          </p:cNvCxnSpPr>
          <p:nvPr/>
        </p:nvCxnSpPr>
        <p:spPr>
          <a:xfrm flipV="1">
            <a:off x="400411" y="3333305"/>
            <a:ext cx="3515294" cy="6421"/>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0384149D-AD46-407A-8647-B2A0D1F777D3}"/>
              </a:ext>
            </a:extLst>
          </p:cNvPr>
          <p:cNvCxnSpPr>
            <a:cxnSpLocks/>
          </p:cNvCxnSpPr>
          <p:nvPr/>
        </p:nvCxnSpPr>
        <p:spPr>
          <a:xfrm flipV="1">
            <a:off x="391518" y="2214737"/>
            <a:ext cx="3524187" cy="3339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8843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C35DD-1F18-4561-8666-DECC42B01F98}"/>
              </a:ext>
            </a:extLst>
          </p:cNvPr>
          <p:cNvSpPr>
            <a:spLocks noGrp="1"/>
          </p:cNvSpPr>
          <p:nvPr>
            <p:ph type="title"/>
          </p:nvPr>
        </p:nvSpPr>
        <p:spPr/>
        <p:txBody>
          <a:bodyPr/>
          <a:lstStyle/>
          <a:p>
            <a:r>
              <a:rPr lang="en-US" dirty="0">
                <a:latin typeface="Constantia" panose="02030602050306030303" pitchFamily="18" charset="0"/>
              </a:rPr>
              <a:t>RPA </a:t>
            </a:r>
            <a:r>
              <a:rPr lang="en-US" sz="3600" dirty="0">
                <a:latin typeface="Constantia" panose="02030602050306030303" pitchFamily="18" charset="0"/>
              </a:rPr>
              <a:t>(bots) </a:t>
            </a:r>
            <a:r>
              <a:rPr lang="en-US" dirty="0">
                <a:solidFill>
                  <a:schemeClr val="bg1">
                    <a:lumMod val="65000"/>
                  </a:schemeClr>
                </a:solidFill>
                <a:latin typeface="Constantia" panose="02030602050306030303" pitchFamily="18" charset="0"/>
              </a:rPr>
              <a:t>now</a:t>
            </a:r>
            <a:r>
              <a:rPr lang="en-US" dirty="0">
                <a:latin typeface="Constantia" panose="02030602050306030303" pitchFamily="18" charset="0"/>
              </a:rPr>
              <a:t> </a:t>
            </a:r>
            <a:r>
              <a:rPr lang="en-US" dirty="0">
                <a:latin typeface="Constantia" panose="02030602050306030303" pitchFamily="18" charset="0"/>
                <a:sym typeface="Wingdings" panose="05000000000000000000" pitchFamily="2" charset="2"/>
              </a:rPr>
              <a:t> IPA </a:t>
            </a:r>
            <a:r>
              <a:rPr lang="en-US" sz="3600" dirty="0">
                <a:latin typeface="Constantia" panose="02030602050306030303" pitchFamily="18" charset="0"/>
                <a:sym typeface="Wingdings" panose="05000000000000000000" pitchFamily="2" charset="2"/>
              </a:rPr>
              <a:t>(digital worker) </a:t>
            </a:r>
            <a:r>
              <a:rPr lang="en-US" dirty="0">
                <a:solidFill>
                  <a:schemeClr val="bg1">
                    <a:lumMod val="65000"/>
                  </a:schemeClr>
                </a:solidFill>
                <a:latin typeface="Constantia" panose="02030602050306030303" pitchFamily="18" charset="0"/>
                <a:sym typeface="Wingdings" panose="05000000000000000000" pitchFamily="2" charset="2"/>
              </a:rPr>
              <a:t>next</a:t>
            </a:r>
            <a:endParaRPr lang="en-US" dirty="0">
              <a:solidFill>
                <a:schemeClr val="bg1">
                  <a:lumMod val="65000"/>
                </a:schemeClr>
              </a:solidFill>
              <a:latin typeface="Constantia" panose="02030602050306030303" pitchFamily="18" charset="0"/>
            </a:endParaRPr>
          </a:p>
        </p:txBody>
      </p:sp>
      <p:sp>
        <p:nvSpPr>
          <p:cNvPr id="3" name="Text Placeholder 2">
            <a:extLst>
              <a:ext uri="{FF2B5EF4-FFF2-40B4-BE49-F238E27FC236}">
                <a16:creationId xmlns:a16="http://schemas.microsoft.com/office/drawing/2014/main" id="{A7C4E3F8-3984-4695-A0E7-5840D7B045EA}"/>
              </a:ext>
            </a:extLst>
          </p:cNvPr>
          <p:cNvSpPr>
            <a:spLocks noGrp="1"/>
          </p:cNvSpPr>
          <p:nvPr>
            <p:ph type="body" idx="1"/>
          </p:nvPr>
        </p:nvSpPr>
        <p:spPr/>
        <p:txBody>
          <a:bodyPr anchor="ctr">
            <a:normAutofit/>
          </a:bodyPr>
          <a:lstStyle/>
          <a:p>
            <a:r>
              <a:rPr lang="en-US" sz="3200" dirty="0">
                <a:latin typeface="Constantia" panose="02030602050306030303" pitchFamily="18" charset="0"/>
              </a:rPr>
              <a:t>RPA </a:t>
            </a:r>
            <a:r>
              <a:rPr lang="en-US" sz="2000" dirty="0">
                <a:solidFill>
                  <a:schemeClr val="bg1">
                    <a:lumMod val="65000"/>
                  </a:schemeClr>
                </a:solidFill>
                <a:latin typeface="Constantia" panose="02030602050306030303" pitchFamily="18" charset="0"/>
              </a:rPr>
              <a:t>Robotic Process Automation</a:t>
            </a:r>
            <a:endParaRPr lang="en-US" sz="3200" dirty="0">
              <a:solidFill>
                <a:schemeClr val="bg1">
                  <a:lumMod val="65000"/>
                </a:schemeClr>
              </a:solidFill>
              <a:latin typeface="Constantia" panose="02030602050306030303" pitchFamily="18" charset="0"/>
            </a:endParaRPr>
          </a:p>
        </p:txBody>
      </p:sp>
      <p:sp>
        <p:nvSpPr>
          <p:cNvPr id="4" name="Content Placeholder 3">
            <a:extLst>
              <a:ext uri="{FF2B5EF4-FFF2-40B4-BE49-F238E27FC236}">
                <a16:creationId xmlns:a16="http://schemas.microsoft.com/office/drawing/2014/main" id="{B437377D-701D-43DB-8C6A-DE2B8CC27B7A}"/>
              </a:ext>
            </a:extLst>
          </p:cNvPr>
          <p:cNvSpPr>
            <a:spLocks noGrp="1"/>
          </p:cNvSpPr>
          <p:nvPr>
            <p:ph sz="half" idx="2"/>
          </p:nvPr>
        </p:nvSpPr>
        <p:spPr>
          <a:xfrm>
            <a:off x="839788" y="2505074"/>
            <a:ext cx="5157787" cy="3470569"/>
          </a:xfrm>
        </p:spPr>
        <p:txBody>
          <a:bodyPr>
            <a:normAutofit fontScale="85000" lnSpcReduction="20000"/>
          </a:bodyPr>
          <a:lstStyle/>
          <a:p>
            <a:r>
              <a:rPr lang="en-US" dirty="0">
                <a:latin typeface="Constantia" panose="02030602050306030303" pitchFamily="18" charset="0"/>
              </a:rPr>
              <a:t>Software “robots” or “bots”</a:t>
            </a:r>
          </a:p>
          <a:p>
            <a:r>
              <a:rPr lang="en-US" dirty="0">
                <a:latin typeface="Constantia" panose="02030602050306030303" pitchFamily="18" charset="0"/>
              </a:rPr>
              <a:t>Good at </a:t>
            </a:r>
          </a:p>
          <a:p>
            <a:pPr lvl="1"/>
            <a:r>
              <a:rPr lang="en-US" i="1" dirty="0">
                <a:latin typeface="Constantia" panose="02030602050306030303" pitchFamily="18" charset="0"/>
              </a:rPr>
              <a:t>Repetitive tasks</a:t>
            </a:r>
          </a:p>
          <a:p>
            <a:pPr lvl="1"/>
            <a:r>
              <a:rPr lang="en-US" i="1" dirty="0">
                <a:latin typeface="Constantia" panose="02030602050306030303" pitchFamily="18" charset="0"/>
              </a:rPr>
              <a:t>Highly structured </a:t>
            </a:r>
            <a:r>
              <a:rPr lang="en-US" dirty="0">
                <a:latin typeface="Constantia" panose="02030602050306030303" pitchFamily="18" charset="0"/>
              </a:rPr>
              <a:t>tasks</a:t>
            </a:r>
          </a:p>
          <a:p>
            <a:r>
              <a:rPr lang="en-US" dirty="0">
                <a:latin typeface="Constantia" panose="02030602050306030303" pitchFamily="18" charset="0"/>
              </a:rPr>
              <a:t>But limited by</a:t>
            </a:r>
          </a:p>
          <a:p>
            <a:pPr lvl="1"/>
            <a:r>
              <a:rPr lang="en-US" i="1" dirty="0">
                <a:latin typeface="Constantia" panose="02030602050306030303" pitchFamily="18" charset="0"/>
              </a:rPr>
              <a:t>Simplistic logic </a:t>
            </a:r>
            <a:r>
              <a:rPr lang="en-US" sz="1600" i="1" dirty="0">
                <a:latin typeface="Constantia" panose="02030602050306030303" pitchFamily="18" charset="0"/>
              </a:rPr>
              <a:t>(e.g. rigid rule-based)</a:t>
            </a:r>
            <a:endParaRPr lang="en-US" i="1" dirty="0">
              <a:latin typeface="Constantia" panose="02030602050306030303" pitchFamily="18" charset="0"/>
            </a:endParaRPr>
          </a:p>
          <a:p>
            <a:pPr lvl="1"/>
            <a:r>
              <a:rPr lang="en-US" i="1" dirty="0">
                <a:latin typeface="Constantia" panose="02030602050306030303" pitchFamily="18" charset="0"/>
              </a:rPr>
              <a:t>Unable to reason</a:t>
            </a:r>
          </a:p>
          <a:p>
            <a:pPr lvl="1"/>
            <a:r>
              <a:rPr lang="en-US" i="1" dirty="0">
                <a:latin typeface="Constantia" panose="02030602050306030303" pitchFamily="18" charset="0"/>
              </a:rPr>
              <a:t>Unable to make decisions</a:t>
            </a:r>
          </a:p>
          <a:p>
            <a:pPr lvl="1"/>
            <a:r>
              <a:rPr lang="en-US" i="1" dirty="0">
                <a:latin typeface="Constantia" panose="02030602050306030303" pitchFamily="18" charset="0"/>
              </a:rPr>
              <a:t>Lack scalability &amp; security</a:t>
            </a:r>
          </a:p>
        </p:txBody>
      </p:sp>
      <p:sp>
        <p:nvSpPr>
          <p:cNvPr id="5" name="Text Placeholder 4">
            <a:extLst>
              <a:ext uri="{FF2B5EF4-FFF2-40B4-BE49-F238E27FC236}">
                <a16:creationId xmlns:a16="http://schemas.microsoft.com/office/drawing/2014/main" id="{8C2148C0-AD07-4B03-AA63-84B462A2F4FC}"/>
              </a:ext>
            </a:extLst>
          </p:cNvPr>
          <p:cNvSpPr>
            <a:spLocks noGrp="1"/>
          </p:cNvSpPr>
          <p:nvPr>
            <p:ph type="body" sz="quarter" idx="3"/>
          </p:nvPr>
        </p:nvSpPr>
        <p:spPr/>
        <p:txBody>
          <a:bodyPr anchor="ctr">
            <a:normAutofit/>
          </a:bodyPr>
          <a:lstStyle/>
          <a:p>
            <a:r>
              <a:rPr lang="en-US" sz="3200" dirty="0">
                <a:latin typeface="Constantia" panose="02030602050306030303" pitchFamily="18" charset="0"/>
              </a:rPr>
              <a:t>IPA </a:t>
            </a:r>
            <a:r>
              <a:rPr lang="en-US" sz="2000" dirty="0">
                <a:solidFill>
                  <a:schemeClr val="bg1">
                    <a:lumMod val="65000"/>
                  </a:schemeClr>
                </a:solidFill>
                <a:latin typeface="Constantia" panose="02030602050306030303" pitchFamily="18" charset="0"/>
              </a:rPr>
              <a:t>Intelligent Process Automation</a:t>
            </a:r>
            <a:endParaRPr lang="en-US" sz="3200" dirty="0">
              <a:solidFill>
                <a:schemeClr val="bg1">
                  <a:lumMod val="65000"/>
                </a:schemeClr>
              </a:solidFill>
              <a:latin typeface="Constantia" panose="02030602050306030303" pitchFamily="18" charset="0"/>
            </a:endParaRPr>
          </a:p>
        </p:txBody>
      </p:sp>
      <p:sp>
        <p:nvSpPr>
          <p:cNvPr id="6" name="Content Placeholder 5">
            <a:extLst>
              <a:ext uri="{FF2B5EF4-FFF2-40B4-BE49-F238E27FC236}">
                <a16:creationId xmlns:a16="http://schemas.microsoft.com/office/drawing/2014/main" id="{E4349CE0-DE09-4324-9873-8E9286676837}"/>
              </a:ext>
            </a:extLst>
          </p:cNvPr>
          <p:cNvSpPr>
            <a:spLocks noGrp="1"/>
          </p:cNvSpPr>
          <p:nvPr>
            <p:ph sz="quarter" idx="4"/>
          </p:nvPr>
        </p:nvSpPr>
        <p:spPr>
          <a:xfrm>
            <a:off x="6172200" y="2505074"/>
            <a:ext cx="5183188" cy="3470569"/>
          </a:xfrm>
        </p:spPr>
        <p:txBody>
          <a:bodyPr>
            <a:normAutofit fontScale="85000" lnSpcReduction="20000"/>
          </a:bodyPr>
          <a:lstStyle/>
          <a:p>
            <a:r>
              <a:rPr lang="en-US" dirty="0">
                <a:latin typeface="Constantia" panose="02030602050306030303" pitchFamily="18" charset="0"/>
              </a:rPr>
              <a:t>Next phase of RPA</a:t>
            </a:r>
          </a:p>
          <a:p>
            <a:pPr lvl="1"/>
            <a:r>
              <a:rPr lang="en-US" dirty="0">
                <a:latin typeface="Constantia" panose="02030602050306030303" pitchFamily="18" charset="0"/>
              </a:rPr>
              <a:t>Software agent AI + RPA</a:t>
            </a:r>
          </a:p>
          <a:p>
            <a:pPr lvl="1"/>
            <a:r>
              <a:rPr lang="en-US" dirty="0">
                <a:latin typeface="Constantia" panose="02030602050306030303" pitchFamily="18" charset="0"/>
              </a:rPr>
              <a:t>Called </a:t>
            </a:r>
            <a:r>
              <a:rPr lang="en-US" b="1" i="1" dirty="0">
                <a:latin typeface="Constantia" panose="02030602050306030303" pitchFamily="18" charset="0"/>
              </a:rPr>
              <a:t>Digital Worker</a:t>
            </a:r>
          </a:p>
          <a:p>
            <a:r>
              <a:rPr lang="en-US" dirty="0">
                <a:latin typeface="Constantia" panose="02030602050306030303" pitchFamily="18" charset="0"/>
              </a:rPr>
              <a:t>Human-like job roles &amp; </a:t>
            </a:r>
            <a:r>
              <a:rPr lang="en-US" sz="2000" dirty="0">
                <a:latin typeface="Constantia" panose="02030602050306030303" pitchFamily="18" charset="0"/>
              </a:rPr>
              <a:t>advanced capabilities</a:t>
            </a:r>
            <a:endParaRPr lang="en-US" dirty="0">
              <a:latin typeface="Constantia" panose="02030602050306030303" pitchFamily="18" charset="0"/>
            </a:endParaRPr>
          </a:p>
          <a:p>
            <a:pPr lvl="1"/>
            <a:r>
              <a:rPr lang="en-US" i="1" dirty="0">
                <a:latin typeface="Constantia" panose="02030602050306030303" pitchFamily="18" charset="0"/>
              </a:rPr>
              <a:t>Visual understanding</a:t>
            </a:r>
          </a:p>
          <a:p>
            <a:pPr lvl="1"/>
            <a:r>
              <a:rPr lang="en-US" i="1" dirty="0">
                <a:latin typeface="Constantia" panose="02030602050306030303" pitchFamily="18" charset="0"/>
              </a:rPr>
              <a:t>Unstructured input understanding</a:t>
            </a:r>
          </a:p>
          <a:p>
            <a:pPr lvl="1"/>
            <a:r>
              <a:rPr lang="en-US" i="1" dirty="0">
                <a:latin typeface="Constantia" panose="02030602050306030303" pitchFamily="18" charset="0"/>
              </a:rPr>
              <a:t>Conversational interactions</a:t>
            </a:r>
          </a:p>
          <a:p>
            <a:pPr lvl="1"/>
            <a:r>
              <a:rPr lang="en-US" i="1" dirty="0">
                <a:latin typeface="Constantia" panose="02030602050306030303" pitchFamily="18" charset="0"/>
              </a:rPr>
              <a:t>Process-aware (user intent/pattern)</a:t>
            </a:r>
          </a:p>
          <a:p>
            <a:pPr lvl="1"/>
            <a:r>
              <a:rPr lang="en-US" i="1" dirty="0">
                <a:latin typeface="Constantia" panose="02030602050306030303" pitchFamily="18" charset="0"/>
              </a:rPr>
              <a:t>Planning &amp; reasoning</a:t>
            </a:r>
          </a:p>
          <a:p>
            <a:pPr lvl="1"/>
            <a:r>
              <a:rPr lang="en-US" i="1" dirty="0">
                <a:latin typeface="Constantia" panose="02030602050306030303" pitchFamily="18" charset="0"/>
              </a:rPr>
              <a:t>Domain-specific skills </a:t>
            </a:r>
            <a:r>
              <a:rPr lang="en-US" sz="1700" i="1" dirty="0">
                <a:latin typeface="Constantia" panose="02030602050306030303" pitchFamily="18" charset="0"/>
              </a:rPr>
              <a:t>(e.g. telco, netops)</a:t>
            </a:r>
            <a:endParaRPr lang="en-US" i="1" dirty="0">
              <a:latin typeface="Constantia" panose="02030602050306030303" pitchFamily="18" charset="0"/>
            </a:endParaRPr>
          </a:p>
        </p:txBody>
      </p:sp>
      <p:sp>
        <p:nvSpPr>
          <p:cNvPr id="8" name="TextBox 7">
            <a:extLst>
              <a:ext uri="{FF2B5EF4-FFF2-40B4-BE49-F238E27FC236}">
                <a16:creationId xmlns:a16="http://schemas.microsoft.com/office/drawing/2014/main" id="{88D3F95D-FF4A-40F5-9ADD-A15F7D3C530D}"/>
              </a:ext>
            </a:extLst>
          </p:cNvPr>
          <p:cNvSpPr txBox="1"/>
          <p:nvPr/>
        </p:nvSpPr>
        <p:spPr>
          <a:xfrm>
            <a:off x="836612" y="5975644"/>
            <a:ext cx="10515600" cy="307777"/>
          </a:xfrm>
          <a:prstGeom prst="rect">
            <a:avLst/>
          </a:prstGeom>
          <a:noFill/>
        </p:spPr>
        <p:txBody>
          <a:bodyPr wrap="square">
            <a:spAutoFit/>
          </a:bodyPr>
          <a:lstStyle/>
          <a:p>
            <a:pPr algn="ctr"/>
            <a:r>
              <a:rPr lang="en-US" sz="1400" dirty="0">
                <a:solidFill>
                  <a:schemeClr val="tx1">
                    <a:lumMod val="65000"/>
                    <a:lumOff val="35000"/>
                  </a:schemeClr>
                </a:solidFill>
              </a:rPr>
              <a:t>Note: IPA is sometime regarded as RPA 2.0 or RPA 3.0.</a:t>
            </a:r>
          </a:p>
        </p:txBody>
      </p:sp>
    </p:spTree>
    <p:extLst>
      <p:ext uri="{BB962C8B-B14F-4D97-AF65-F5344CB8AC3E}">
        <p14:creationId xmlns:p14="http://schemas.microsoft.com/office/powerpoint/2010/main" val="32085256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1C00D-CA8A-4762-9565-F6CA1F2AB51B}"/>
              </a:ext>
            </a:extLst>
          </p:cNvPr>
          <p:cNvSpPr>
            <a:spLocks noGrp="1"/>
          </p:cNvSpPr>
          <p:nvPr>
            <p:ph type="title"/>
          </p:nvPr>
        </p:nvSpPr>
        <p:spPr/>
        <p:txBody>
          <a:bodyPr/>
          <a:lstStyle/>
          <a:p>
            <a:r>
              <a:rPr lang="en-US" altLang="zh-CN" dirty="0"/>
              <a:t>Automation Evolution</a:t>
            </a:r>
            <a:endParaRPr lang="en-US" dirty="0"/>
          </a:p>
        </p:txBody>
      </p:sp>
      <p:sp>
        <p:nvSpPr>
          <p:cNvPr id="27" name="TextBox 26">
            <a:extLst>
              <a:ext uri="{FF2B5EF4-FFF2-40B4-BE49-F238E27FC236}">
                <a16:creationId xmlns:a16="http://schemas.microsoft.com/office/drawing/2014/main" id="{75F17ADF-F559-4CCB-BD78-A3AFF7DAA8B9}"/>
              </a:ext>
            </a:extLst>
          </p:cNvPr>
          <p:cNvSpPr txBox="1"/>
          <p:nvPr/>
        </p:nvSpPr>
        <p:spPr>
          <a:xfrm>
            <a:off x="19166185" y="6069539"/>
            <a:ext cx="1659835" cy="415498"/>
          </a:xfrm>
          <a:prstGeom prst="rect">
            <a:avLst/>
          </a:prstGeom>
          <a:noFill/>
        </p:spPr>
        <p:txBody>
          <a:bodyPr wrap="square" rtlCol="0">
            <a:spAutoFit/>
          </a:bodyPr>
          <a:lstStyle/>
          <a:p>
            <a:pPr marL="171450" indent="-171450">
              <a:buFont typeface="Arial" panose="020B0604020202020204" pitchFamily="34" charset="0"/>
              <a:buChar char="•"/>
            </a:pPr>
            <a:r>
              <a:rPr lang="zh-CN" altLang="en-US" sz="1050" dirty="0"/>
              <a:t>团队协同能力</a:t>
            </a:r>
            <a:endParaRPr lang="en-US" altLang="zh-CN" sz="1050" dirty="0"/>
          </a:p>
          <a:p>
            <a:pPr marL="171450" indent="-171450">
              <a:buFont typeface="Arial" panose="020B0604020202020204" pitchFamily="34" charset="0"/>
              <a:buChar char="•"/>
            </a:pPr>
            <a:r>
              <a:rPr lang="en-US" altLang="zh-CN" sz="1050" dirty="0"/>
              <a:t>SWARM intelligent</a:t>
            </a:r>
            <a:endParaRPr lang="en-US" sz="1050" dirty="0"/>
          </a:p>
        </p:txBody>
      </p:sp>
      <p:pic>
        <p:nvPicPr>
          <p:cNvPr id="1026" name="Picture 2" descr="Benefits of Having a Virtual Assistant - Business Partner Magazine">
            <a:extLst>
              <a:ext uri="{FF2B5EF4-FFF2-40B4-BE49-F238E27FC236}">
                <a16:creationId xmlns:a16="http://schemas.microsoft.com/office/drawing/2014/main" id="{A2FDCA64-CB54-4A31-8452-13843C182E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56065" y="237864"/>
            <a:ext cx="1688304" cy="109528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81CE9F80-EF2C-460A-B290-8F03B51517D5}"/>
              </a:ext>
            </a:extLst>
          </p:cNvPr>
          <p:cNvSpPr/>
          <p:nvPr/>
        </p:nvSpPr>
        <p:spPr>
          <a:xfrm>
            <a:off x="574137" y="1642403"/>
            <a:ext cx="1449088" cy="1378044"/>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t>Desktop Record and Play</a:t>
            </a:r>
            <a:r>
              <a:rPr lang="zh-CN" altLang="en-US" sz="1100" dirty="0"/>
              <a:t>， </a:t>
            </a:r>
            <a:r>
              <a:rPr lang="en-US" altLang="zh-CN" sz="1100" dirty="0"/>
              <a:t>Scripts</a:t>
            </a:r>
            <a:endParaRPr lang="en-US" sz="1100" dirty="0"/>
          </a:p>
        </p:txBody>
      </p:sp>
      <p:sp>
        <p:nvSpPr>
          <p:cNvPr id="8" name="Oval 7">
            <a:extLst>
              <a:ext uri="{FF2B5EF4-FFF2-40B4-BE49-F238E27FC236}">
                <a16:creationId xmlns:a16="http://schemas.microsoft.com/office/drawing/2014/main" id="{2C468D64-21B0-4CF1-88B3-6DB06476ED09}"/>
              </a:ext>
            </a:extLst>
          </p:cNvPr>
          <p:cNvSpPr/>
          <p:nvPr/>
        </p:nvSpPr>
        <p:spPr>
          <a:xfrm>
            <a:off x="7126397" y="1646147"/>
            <a:ext cx="1306403" cy="1295249"/>
          </a:xfrm>
          <a:prstGeom prst="ellipse">
            <a:avLst/>
          </a:prstGeom>
          <a:solidFill>
            <a:srgbClr val="2645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i="1" dirty="0"/>
          </a:p>
        </p:txBody>
      </p:sp>
      <p:grpSp>
        <p:nvGrpSpPr>
          <p:cNvPr id="12" name="Group 11">
            <a:extLst>
              <a:ext uri="{FF2B5EF4-FFF2-40B4-BE49-F238E27FC236}">
                <a16:creationId xmlns:a16="http://schemas.microsoft.com/office/drawing/2014/main" id="{F937FFF5-BF62-40D5-912B-7A2AE20F7D2B}"/>
              </a:ext>
            </a:extLst>
          </p:cNvPr>
          <p:cNvGrpSpPr/>
          <p:nvPr/>
        </p:nvGrpSpPr>
        <p:grpSpPr>
          <a:xfrm>
            <a:off x="2166603" y="1635452"/>
            <a:ext cx="1424847" cy="1378045"/>
            <a:chOff x="2597426" y="1600438"/>
            <a:chExt cx="1575079" cy="1619839"/>
          </a:xfrm>
        </p:grpSpPr>
        <p:sp>
          <p:nvSpPr>
            <p:cNvPr id="5" name="Oval 4">
              <a:extLst>
                <a:ext uri="{FF2B5EF4-FFF2-40B4-BE49-F238E27FC236}">
                  <a16:creationId xmlns:a16="http://schemas.microsoft.com/office/drawing/2014/main" id="{6F57CD30-E57E-411D-9A44-3066B5F375EC}"/>
                </a:ext>
              </a:extLst>
            </p:cNvPr>
            <p:cNvSpPr/>
            <p:nvPr/>
          </p:nvSpPr>
          <p:spPr>
            <a:xfrm>
              <a:off x="2597426" y="1600438"/>
              <a:ext cx="1575079" cy="1619839"/>
            </a:xfrm>
            <a:prstGeom prst="ellipse">
              <a:avLst/>
            </a:prstGeom>
            <a:solidFill>
              <a:srgbClr val="7395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29" name="Oval 28">
              <a:extLst>
                <a:ext uri="{FF2B5EF4-FFF2-40B4-BE49-F238E27FC236}">
                  <a16:creationId xmlns:a16="http://schemas.microsoft.com/office/drawing/2014/main" id="{3F70A196-361B-493C-80AE-FD51B3CDA8C5}"/>
                </a:ext>
              </a:extLst>
            </p:cNvPr>
            <p:cNvSpPr/>
            <p:nvPr/>
          </p:nvSpPr>
          <p:spPr>
            <a:xfrm>
              <a:off x="2947679" y="2352599"/>
              <a:ext cx="852965" cy="867678"/>
            </a:xfrm>
            <a:prstGeom prst="ellipse">
              <a:avLst/>
            </a:prstGeom>
            <a:solidFill>
              <a:srgbClr val="9DC3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00" dirty="0"/>
                <a:t>Desktop Record and Play</a:t>
              </a:r>
              <a:r>
                <a:rPr lang="zh-CN" altLang="en-US" sz="500" dirty="0"/>
                <a:t>， </a:t>
              </a:r>
              <a:r>
                <a:rPr lang="en-US" altLang="zh-CN" sz="500" dirty="0"/>
                <a:t>scripts </a:t>
              </a:r>
              <a:endParaRPr lang="en-US" sz="500" dirty="0"/>
            </a:p>
          </p:txBody>
        </p:sp>
        <p:sp>
          <p:nvSpPr>
            <p:cNvPr id="9" name="TextBox 8">
              <a:extLst>
                <a:ext uri="{FF2B5EF4-FFF2-40B4-BE49-F238E27FC236}">
                  <a16:creationId xmlns:a16="http://schemas.microsoft.com/office/drawing/2014/main" id="{4175F82A-9E38-482D-A4D9-3A5A8FCB7533}"/>
                </a:ext>
              </a:extLst>
            </p:cNvPr>
            <p:cNvSpPr txBox="1"/>
            <p:nvPr/>
          </p:nvSpPr>
          <p:spPr>
            <a:xfrm>
              <a:off x="3169212" y="1865193"/>
              <a:ext cx="459307" cy="307513"/>
            </a:xfrm>
            <a:prstGeom prst="rect">
              <a:avLst/>
            </a:prstGeom>
            <a:noFill/>
          </p:spPr>
          <p:txBody>
            <a:bodyPr wrap="none" rtlCol="0">
              <a:spAutoFit/>
            </a:bodyPr>
            <a:lstStyle/>
            <a:p>
              <a:r>
                <a:rPr lang="en-US" altLang="zh-CN" sz="1050" dirty="0">
                  <a:solidFill>
                    <a:schemeClr val="bg1"/>
                  </a:solidFill>
                </a:rPr>
                <a:t>RPA</a:t>
              </a:r>
              <a:endParaRPr lang="en-US" sz="1050" dirty="0">
                <a:solidFill>
                  <a:schemeClr val="bg1"/>
                </a:solidFill>
              </a:endParaRPr>
            </a:p>
          </p:txBody>
        </p:sp>
      </p:grpSp>
      <p:grpSp>
        <p:nvGrpSpPr>
          <p:cNvPr id="34" name="Group 33">
            <a:extLst>
              <a:ext uri="{FF2B5EF4-FFF2-40B4-BE49-F238E27FC236}">
                <a16:creationId xmlns:a16="http://schemas.microsoft.com/office/drawing/2014/main" id="{31203333-EC48-4D3F-95F5-FDE1D08378DF}"/>
              </a:ext>
            </a:extLst>
          </p:cNvPr>
          <p:cNvGrpSpPr/>
          <p:nvPr/>
        </p:nvGrpSpPr>
        <p:grpSpPr>
          <a:xfrm>
            <a:off x="3856322" y="1646147"/>
            <a:ext cx="1306403" cy="1302333"/>
            <a:chOff x="4744278" y="1530626"/>
            <a:chExt cx="1659835" cy="1698892"/>
          </a:xfrm>
        </p:grpSpPr>
        <p:sp>
          <p:nvSpPr>
            <p:cNvPr id="6" name="Oval 5">
              <a:extLst>
                <a:ext uri="{FF2B5EF4-FFF2-40B4-BE49-F238E27FC236}">
                  <a16:creationId xmlns:a16="http://schemas.microsoft.com/office/drawing/2014/main" id="{86EE1367-0291-471C-A695-5077E2F4F45D}"/>
                </a:ext>
              </a:extLst>
            </p:cNvPr>
            <p:cNvSpPr/>
            <p:nvPr/>
          </p:nvSpPr>
          <p:spPr>
            <a:xfrm>
              <a:off x="4744278" y="1530626"/>
              <a:ext cx="1659835" cy="168965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nvGrpSpPr>
            <p:cNvPr id="30" name="Group 29">
              <a:extLst>
                <a:ext uri="{FF2B5EF4-FFF2-40B4-BE49-F238E27FC236}">
                  <a16:creationId xmlns:a16="http://schemas.microsoft.com/office/drawing/2014/main" id="{10D96EA9-4F30-4857-B407-B30BF64D2465}"/>
                </a:ext>
              </a:extLst>
            </p:cNvPr>
            <p:cNvGrpSpPr/>
            <p:nvPr/>
          </p:nvGrpSpPr>
          <p:grpSpPr>
            <a:xfrm>
              <a:off x="5003117" y="2084689"/>
              <a:ext cx="1148357" cy="1144829"/>
              <a:chOff x="2597426" y="1600438"/>
              <a:chExt cx="1575079" cy="1619839"/>
            </a:xfrm>
          </p:grpSpPr>
          <p:sp>
            <p:nvSpPr>
              <p:cNvPr id="31" name="Oval 30">
                <a:extLst>
                  <a:ext uri="{FF2B5EF4-FFF2-40B4-BE49-F238E27FC236}">
                    <a16:creationId xmlns:a16="http://schemas.microsoft.com/office/drawing/2014/main" id="{63A361B3-6F4E-4160-BDD6-D252A66D7952}"/>
                  </a:ext>
                </a:extLst>
              </p:cNvPr>
              <p:cNvSpPr/>
              <p:nvPr/>
            </p:nvSpPr>
            <p:spPr>
              <a:xfrm>
                <a:off x="2597426" y="1600438"/>
                <a:ext cx="1575079" cy="1619839"/>
              </a:xfrm>
              <a:prstGeom prst="ellipse">
                <a:avLst/>
              </a:prstGeom>
              <a:solidFill>
                <a:srgbClr val="7395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p>
            </p:txBody>
          </p:sp>
          <p:sp>
            <p:nvSpPr>
              <p:cNvPr id="32" name="Oval 31">
                <a:extLst>
                  <a:ext uri="{FF2B5EF4-FFF2-40B4-BE49-F238E27FC236}">
                    <a16:creationId xmlns:a16="http://schemas.microsoft.com/office/drawing/2014/main" id="{67E90CD1-6C1F-4CDA-AE08-6B4281233DC5}"/>
                  </a:ext>
                </a:extLst>
              </p:cNvPr>
              <p:cNvSpPr/>
              <p:nvPr/>
            </p:nvSpPr>
            <p:spPr>
              <a:xfrm>
                <a:off x="2999387" y="2381443"/>
                <a:ext cx="852967" cy="838834"/>
              </a:xfrm>
              <a:prstGeom prst="ellipse">
                <a:avLst/>
              </a:prstGeom>
              <a:solidFill>
                <a:srgbClr val="9DC3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 dirty="0"/>
                  <a:t>Desktop Record and Play </a:t>
                </a:r>
                <a:r>
                  <a:rPr lang="zh-CN" altLang="en-US" sz="200" dirty="0"/>
                  <a:t>，</a:t>
                </a:r>
                <a:r>
                  <a:rPr lang="en-US" altLang="zh-CN" sz="200" dirty="0"/>
                  <a:t>scripts</a:t>
                </a:r>
                <a:endParaRPr lang="en-US" sz="200" dirty="0"/>
              </a:p>
            </p:txBody>
          </p:sp>
          <p:sp>
            <p:nvSpPr>
              <p:cNvPr id="33" name="TextBox 32">
                <a:extLst>
                  <a:ext uri="{FF2B5EF4-FFF2-40B4-BE49-F238E27FC236}">
                    <a16:creationId xmlns:a16="http://schemas.microsoft.com/office/drawing/2014/main" id="{D810A946-B451-4AF8-BE69-D96EB8866EB9}"/>
                  </a:ext>
                </a:extLst>
              </p:cNvPr>
              <p:cNvSpPr txBox="1"/>
              <p:nvPr/>
            </p:nvSpPr>
            <p:spPr>
              <a:xfrm>
                <a:off x="3048096" y="1859224"/>
                <a:ext cx="684964" cy="454464"/>
              </a:xfrm>
              <a:prstGeom prst="rect">
                <a:avLst/>
              </a:prstGeom>
              <a:noFill/>
            </p:spPr>
            <p:txBody>
              <a:bodyPr wrap="none" rtlCol="0">
                <a:spAutoFit/>
              </a:bodyPr>
              <a:lstStyle/>
              <a:p>
                <a:r>
                  <a:rPr lang="en-US" altLang="zh-CN" sz="1000" dirty="0">
                    <a:solidFill>
                      <a:schemeClr val="bg1"/>
                    </a:solidFill>
                  </a:rPr>
                  <a:t>RPA</a:t>
                </a:r>
                <a:endParaRPr lang="en-US" sz="1000" dirty="0">
                  <a:solidFill>
                    <a:schemeClr val="bg1"/>
                  </a:solidFill>
                </a:endParaRPr>
              </a:p>
            </p:txBody>
          </p:sp>
        </p:grpSp>
        <p:sp>
          <p:nvSpPr>
            <p:cNvPr id="13" name="TextBox 12">
              <a:extLst>
                <a:ext uri="{FF2B5EF4-FFF2-40B4-BE49-F238E27FC236}">
                  <a16:creationId xmlns:a16="http://schemas.microsoft.com/office/drawing/2014/main" id="{1B2A7DDD-0A17-4DB7-87C9-7262E8777B0B}"/>
                </a:ext>
              </a:extLst>
            </p:cNvPr>
            <p:cNvSpPr txBox="1"/>
            <p:nvPr/>
          </p:nvSpPr>
          <p:spPr>
            <a:xfrm>
              <a:off x="5331690" y="1738221"/>
              <a:ext cx="484975" cy="361345"/>
            </a:xfrm>
            <a:prstGeom prst="rect">
              <a:avLst/>
            </a:prstGeom>
            <a:noFill/>
          </p:spPr>
          <p:txBody>
            <a:bodyPr wrap="none" rtlCol="0">
              <a:spAutoFit/>
            </a:bodyPr>
            <a:lstStyle/>
            <a:p>
              <a:r>
                <a:rPr lang="en-US" altLang="zh-CN" sz="1200" dirty="0">
                  <a:solidFill>
                    <a:schemeClr val="bg1"/>
                  </a:solidFill>
                </a:rPr>
                <a:t>IPA</a:t>
              </a:r>
              <a:endParaRPr lang="en-US" sz="1200" dirty="0">
                <a:solidFill>
                  <a:schemeClr val="bg1"/>
                </a:solidFill>
              </a:endParaRPr>
            </a:p>
          </p:txBody>
        </p:sp>
      </p:grpSp>
      <p:grpSp>
        <p:nvGrpSpPr>
          <p:cNvPr id="43" name="Group 42">
            <a:extLst>
              <a:ext uri="{FF2B5EF4-FFF2-40B4-BE49-F238E27FC236}">
                <a16:creationId xmlns:a16="http://schemas.microsoft.com/office/drawing/2014/main" id="{96BEB786-A26A-4F22-8192-0D9D8C940E47}"/>
              </a:ext>
            </a:extLst>
          </p:cNvPr>
          <p:cNvGrpSpPr/>
          <p:nvPr/>
        </p:nvGrpSpPr>
        <p:grpSpPr>
          <a:xfrm>
            <a:off x="5546041" y="1646147"/>
            <a:ext cx="1306403" cy="1316353"/>
            <a:chOff x="6891130" y="1530625"/>
            <a:chExt cx="1659835" cy="1717181"/>
          </a:xfrm>
        </p:grpSpPr>
        <p:sp>
          <p:nvSpPr>
            <p:cNvPr id="7" name="Oval 6">
              <a:extLst>
                <a:ext uri="{FF2B5EF4-FFF2-40B4-BE49-F238E27FC236}">
                  <a16:creationId xmlns:a16="http://schemas.microsoft.com/office/drawing/2014/main" id="{49478FC3-6C39-4D7B-A4FE-DAD6ECB4A8D1}"/>
                </a:ext>
              </a:extLst>
            </p:cNvPr>
            <p:cNvSpPr/>
            <p:nvPr/>
          </p:nvSpPr>
          <p:spPr>
            <a:xfrm>
              <a:off x="6891130" y="1530625"/>
              <a:ext cx="1659835" cy="1689652"/>
            </a:xfrm>
            <a:prstGeom prst="ellipse">
              <a:avLst/>
            </a:prstGeom>
            <a:solidFill>
              <a:srgbClr val="507B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nvGrpSpPr>
            <p:cNvPr id="35" name="Group 34">
              <a:extLst>
                <a:ext uri="{FF2B5EF4-FFF2-40B4-BE49-F238E27FC236}">
                  <a16:creationId xmlns:a16="http://schemas.microsoft.com/office/drawing/2014/main" id="{890C2305-0263-477F-B9D1-6E804712008A}"/>
                </a:ext>
              </a:extLst>
            </p:cNvPr>
            <p:cNvGrpSpPr/>
            <p:nvPr/>
          </p:nvGrpSpPr>
          <p:grpSpPr>
            <a:xfrm>
              <a:off x="7086147" y="2061581"/>
              <a:ext cx="1246233" cy="1186225"/>
              <a:chOff x="4744278" y="1530626"/>
              <a:chExt cx="1659835" cy="1698892"/>
            </a:xfrm>
          </p:grpSpPr>
          <p:sp>
            <p:nvSpPr>
              <p:cNvPr id="36" name="Oval 35">
                <a:extLst>
                  <a:ext uri="{FF2B5EF4-FFF2-40B4-BE49-F238E27FC236}">
                    <a16:creationId xmlns:a16="http://schemas.microsoft.com/office/drawing/2014/main" id="{39709896-E407-41D7-936F-EDEAEC176F57}"/>
                  </a:ext>
                </a:extLst>
              </p:cNvPr>
              <p:cNvSpPr/>
              <p:nvPr/>
            </p:nvSpPr>
            <p:spPr>
              <a:xfrm>
                <a:off x="4744278" y="1530626"/>
                <a:ext cx="1659835" cy="168965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37" name="Group 36">
                <a:extLst>
                  <a:ext uri="{FF2B5EF4-FFF2-40B4-BE49-F238E27FC236}">
                    <a16:creationId xmlns:a16="http://schemas.microsoft.com/office/drawing/2014/main" id="{B32E6E09-5C83-460B-AC40-B35514CACCF1}"/>
                  </a:ext>
                </a:extLst>
              </p:cNvPr>
              <p:cNvGrpSpPr/>
              <p:nvPr/>
            </p:nvGrpSpPr>
            <p:grpSpPr>
              <a:xfrm>
                <a:off x="5003117" y="2084689"/>
                <a:ext cx="1148357" cy="1144829"/>
                <a:chOff x="2597426" y="1600438"/>
                <a:chExt cx="1575079" cy="1619839"/>
              </a:xfrm>
            </p:grpSpPr>
            <p:sp>
              <p:nvSpPr>
                <p:cNvPr id="39" name="Oval 38">
                  <a:extLst>
                    <a:ext uri="{FF2B5EF4-FFF2-40B4-BE49-F238E27FC236}">
                      <a16:creationId xmlns:a16="http://schemas.microsoft.com/office/drawing/2014/main" id="{CE12ADB9-C07A-4EB6-99F5-0E816908CF1F}"/>
                    </a:ext>
                  </a:extLst>
                </p:cNvPr>
                <p:cNvSpPr/>
                <p:nvPr/>
              </p:nvSpPr>
              <p:spPr>
                <a:xfrm>
                  <a:off x="2597426" y="1600438"/>
                  <a:ext cx="1575079" cy="1619839"/>
                </a:xfrm>
                <a:prstGeom prst="ellipse">
                  <a:avLst/>
                </a:prstGeom>
                <a:solidFill>
                  <a:srgbClr val="7395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40" name="Oval 39">
                  <a:extLst>
                    <a:ext uri="{FF2B5EF4-FFF2-40B4-BE49-F238E27FC236}">
                      <a16:creationId xmlns:a16="http://schemas.microsoft.com/office/drawing/2014/main" id="{DBE53439-BC9A-4579-BF6A-0DF4DBE5194A}"/>
                    </a:ext>
                  </a:extLst>
                </p:cNvPr>
                <p:cNvSpPr/>
                <p:nvPr/>
              </p:nvSpPr>
              <p:spPr>
                <a:xfrm>
                  <a:off x="2999387" y="2381443"/>
                  <a:ext cx="852967" cy="838834"/>
                </a:xfrm>
                <a:prstGeom prst="ellipse">
                  <a:avLst/>
                </a:prstGeom>
                <a:solidFill>
                  <a:srgbClr val="9DC3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 dirty="0"/>
                    <a:t>Desktop Record and Play </a:t>
                  </a:r>
                  <a:r>
                    <a:rPr lang="zh-CN" altLang="en-US" sz="100" dirty="0"/>
                    <a:t>，</a:t>
                  </a:r>
                  <a:r>
                    <a:rPr lang="en-US" altLang="zh-CN" sz="100" dirty="0"/>
                    <a:t>scripts</a:t>
                  </a:r>
                  <a:endParaRPr lang="en-US" sz="100" dirty="0"/>
                </a:p>
              </p:txBody>
            </p:sp>
            <p:sp>
              <p:nvSpPr>
                <p:cNvPr id="41" name="TextBox 40">
                  <a:extLst>
                    <a:ext uri="{FF2B5EF4-FFF2-40B4-BE49-F238E27FC236}">
                      <a16:creationId xmlns:a16="http://schemas.microsoft.com/office/drawing/2014/main" id="{5597E221-04F5-47E3-B6BA-59AAABB838B6}"/>
                    </a:ext>
                  </a:extLst>
                </p:cNvPr>
                <p:cNvSpPr txBox="1"/>
                <p:nvPr/>
              </p:nvSpPr>
              <p:spPr>
                <a:xfrm>
                  <a:off x="3048094" y="1859223"/>
                  <a:ext cx="819278" cy="569519"/>
                </a:xfrm>
                <a:prstGeom prst="rect">
                  <a:avLst/>
                </a:prstGeom>
                <a:noFill/>
              </p:spPr>
              <p:txBody>
                <a:bodyPr wrap="none" rtlCol="0">
                  <a:spAutoFit/>
                </a:bodyPr>
                <a:lstStyle/>
                <a:p>
                  <a:r>
                    <a:rPr lang="en-US" altLang="zh-CN" sz="800" dirty="0">
                      <a:solidFill>
                        <a:schemeClr val="bg1"/>
                      </a:solidFill>
                    </a:rPr>
                    <a:t>RPA</a:t>
                  </a:r>
                  <a:endParaRPr lang="en-US" sz="800" dirty="0">
                    <a:solidFill>
                      <a:schemeClr val="bg1"/>
                    </a:solidFill>
                  </a:endParaRPr>
                </a:p>
              </p:txBody>
            </p:sp>
          </p:grpSp>
          <p:sp>
            <p:nvSpPr>
              <p:cNvPr id="38" name="TextBox 37">
                <a:extLst>
                  <a:ext uri="{FF2B5EF4-FFF2-40B4-BE49-F238E27FC236}">
                    <a16:creationId xmlns:a16="http://schemas.microsoft.com/office/drawing/2014/main" id="{F00E124D-A341-49B8-849E-F8D325AF983C}"/>
                  </a:ext>
                </a:extLst>
              </p:cNvPr>
              <p:cNvSpPr txBox="1"/>
              <p:nvPr/>
            </p:nvSpPr>
            <p:spPr>
              <a:xfrm>
                <a:off x="5285520" y="1700483"/>
                <a:ext cx="632581" cy="488761"/>
              </a:xfrm>
              <a:prstGeom prst="rect">
                <a:avLst/>
              </a:prstGeom>
              <a:noFill/>
            </p:spPr>
            <p:txBody>
              <a:bodyPr wrap="none" rtlCol="0">
                <a:spAutoFit/>
              </a:bodyPr>
              <a:lstStyle/>
              <a:p>
                <a:r>
                  <a:rPr lang="en-US" altLang="zh-CN" sz="1050" dirty="0">
                    <a:solidFill>
                      <a:schemeClr val="bg1"/>
                    </a:solidFill>
                  </a:rPr>
                  <a:t>IPA</a:t>
                </a:r>
                <a:endParaRPr lang="en-US" sz="1050" dirty="0">
                  <a:solidFill>
                    <a:schemeClr val="bg1"/>
                  </a:solidFill>
                </a:endParaRPr>
              </a:p>
            </p:txBody>
          </p:sp>
        </p:grpSp>
        <p:sp>
          <p:nvSpPr>
            <p:cNvPr id="42" name="TextBox 41">
              <a:extLst>
                <a:ext uri="{FF2B5EF4-FFF2-40B4-BE49-F238E27FC236}">
                  <a16:creationId xmlns:a16="http://schemas.microsoft.com/office/drawing/2014/main" id="{E8F04503-8FE5-452A-919E-FA847F634BD4}"/>
                </a:ext>
              </a:extLst>
            </p:cNvPr>
            <p:cNvSpPr txBox="1"/>
            <p:nvPr/>
          </p:nvSpPr>
          <p:spPr>
            <a:xfrm>
              <a:off x="7228074" y="1767799"/>
              <a:ext cx="1098176" cy="301120"/>
            </a:xfrm>
            <a:prstGeom prst="rect">
              <a:avLst/>
            </a:prstGeom>
            <a:noFill/>
          </p:spPr>
          <p:txBody>
            <a:bodyPr wrap="none" rtlCol="0">
              <a:spAutoFit/>
            </a:bodyPr>
            <a:lstStyle/>
            <a:p>
              <a:r>
                <a:rPr lang="en-US" altLang="zh-CN" sz="900" dirty="0">
                  <a:solidFill>
                    <a:schemeClr val="bg1"/>
                  </a:solidFill>
                </a:rPr>
                <a:t>Digital Worker</a:t>
              </a:r>
              <a:endParaRPr lang="en-US" sz="900" dirty="0">
                <a:solidFill>
                  <a:schemeClr val="bg1"/>
                </a:solidFill>
              </a:endParaRPr>
            </a:p>
          </p:txBody>
        </p:sp>
      </p:grpSp>
      <p:grpSp>
        <p:nvGrpSpPr>
          <p:cNvPr id="44" name="Group 43">
            <a:extLst>
              <a:ext uri="{FF2B5EF4-FFF2-40B4-BE49-F238E27FC236}">
                <a16:creationId xmlns:a16="http://schemas.microsoft.com/office/drawing/2014/main" id="{BB66772A-7031-436D-A0AC-2304067A3DFD}"/>
              </a:ext>
            </a:extLst>
          </p:cNvPr>
          <p:cNvGrpSpPr/>
          <p:nvPr/>
        </p:nvGrpSpPr>
        <p:grpSpPr>
          <a:xfrm>
            <a:off x="7145379" y="2088406"/>
            <a:ext cx="498501" cy="483500"/>
            <a:chOff x="6891130" y="1530625"/>
            <a:chExt cx="1659835" cy="1717181"/>
          </a:xfrm>
        </p:grpSpPr>
        <p:sp>
          <p:nvSpPr>
            <p:cNvPr id="45" name="Oval 44">
              <a:extLst>
                <a:ext uri="{FF2B5EF4-FFF2-40B4-BE49-F238E27FC236}">
                  <a16:creationId xmlns:a16="http://schemas.microsoft.com/office/drawing/2014/main" id="{455B201E-0BEE-4927-99EF-A3D3BD3379AC}"/>
                </a:ext>
              </a:extLst>
            </p:cNvPr>
            <p:cNvSpPr/>
            <p:nvPr/>
          </p:nvSpPr>
          <p:spPr>
            <a:xfrm>
              <a:off x="6891130" y="1530625"/>
              <a:ext cx="1659835" cy="1689652"/>
            </a:xfrm>
            <a:prstGeom prst="ellipse">
              <a:avLst/>
            </a:prstGeom>
            <a:solidFill>
              <a:srgbClr val="507B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grpSp>
          <p:nvGrpSpPr>
            <p:cNvPr id="46" name="Group 45">
              <a:extLst>
                <a:ext uri="{FF2B5EF4-FFF2-40B4-BE49-F238E27FC236}">
                  <a16:creationId xmlns:a16="http://schemas.microsoft.com/office/drawing/2014/main" id="{6B28690C-C59F-48B6-9930-1344842E0BE5}"/>
                </a:ext>
              </a:extLst>
            </p:cNvPr>
            <p:cNvGrpSpPr/>
            <p:nvPr/>
          </p:nvGrpSpPr>
          <p:grpSpPr>
            <a:xfrm>
              <a:off x="7086147" y="2061581"/>
              <a:ext cx="1246233" cy="1186225"/>
              <a:chOff x="4744278" y="1530626"/>
              <a:chExt cx="1659835" cy="1698892"/>
            </a:xfrm>
          </p:grpSpPr>
          <p:sp>
            <p:nvSpPr>
              <p:cNvPr id="48" name="Oval 47">
                <a:extLst>
                  <a:ext uri="{FF2B5EF4-FFF2-40B4-BE49-F238E27FC236}">
                    <a16:creationId xmlns:a16="http://schemas.microsoft.com/office/drawing/2014/main" id="{38FC2084-2A38-45F6-BEB7-C0D9C00D9D40}"/>
                  </a:ext>
                </a:extLst>
              </p:cNvPr>
              <p:cNvSpPr/>
              <p:nvPr/>
            </p:nvSpPr>
            <p:spPr>
              <a:xfrm>
                <a:off x="4744278" y="1530626"/>
                <a:ext cx="1659835" cy="168965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p>
            </p:txBody>
          </p:sp>
          <p:grpSp>
            <p:nvGrpSpPr>
              <p:cNvPr id="49" name="Group 48">
                <a:extLst>
                  <a:ext uri="{FF2B5EF4-FFF2-40B4-BE49-F238E27FC236}">
                    <a16:creationId xmlns:a16="http://schemas.microsoft.com/office/drawing/2014/main" id="{8A54F77A-A671-492A-B6E6-62A6E5843E17}"/>
                  </a:ext>
                </a:extLst>
              </p:cNvPr>
              <p:cNvGrpSpPr/>
              <p:nvPr/>
            </p:nvGrpSpPr>
            <p:grpSpPr>
              <a:xfrm>
                <a:off x="5003116" y="2084689"/>
                <a:ext cx="1148357" cy="1144829"/>
                <a:chOff x="2597426" y="1600438"/>
                <a:chExt cx="1575079" cy="1619839"/>
              </a:xfrm>
            </p:grpSpPr>
            <p:sp>
              <p:nvSpPr>
                <p:cNvPr id="51" name="Oval 50">
                  <a:extLst>
                    <a:ext uri="{FF2B5EF4-FFF2-40B4-BE49-F238E27FC236}">
                      <a16:creationId xmlns:a16="http://schemas.microsoft.com/office/drawing/2014/main" id="{C05CB385-B50D-4778-9C33-B52BE8BC6937}"/>
                    </a:ext>
                  </a:extLst>
                </p:cNvPr>
                <p:cNvSpPr/>
                <p:nvPr/>
              </p:nvSpPr>
              <p:spPr>
                <a:xfrm>
                  <a:off x="2597426" y="1600438"/>
                  <a:ext cx="1575079" cy="1619839"/>
                </a:xfrm>
                <a:prstGeom prst="ellipse">
                  <a:avLst/>
                </a:prstGeom>
                <a:solidFill>
                  <a:srgbClr val="7395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 dirty="0"/>
                </a:p>
              </p:txBody>
            </p:sp>
            <p:sp>
              <p:nvSpPr>
                <p:cNvPr id="52" name="Oval 51">
                  <a:extLst>
                    <a:ext uri="{FF2B5EF4-FFF2-40B4-BE49-F238E27FC236}">
                      <a16:creationId xmlns:a16="http://schemas.microsoft.com/office/drawing/2014/main" id="{45D26A7D-A42B-486F-BEF1-88F3AE2B22C6}"/>
                    </a:ext>
                  </a:extLst>
                </p:cNvPr>
                <p:cNvSpPr/>
                <p:nvPr/>
              </p:nvSpPr>
              <p:spPr>
                <a:xfrm>
                  <a:off x="2999387" y="2381443"/>
                  <a:ext cx="852967" cy="838834"/>
                </a:xfrm>
                <a:prstGeom prst="ellipse">
                  <a:avLst/>
                </a:prstGeom>
                <a:solidFill>
                  <a:srgbClr val="9DC3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dirty="0"/>
                </a:p>
              </p:txBody>
            </p:sp>
          </p:grpSp>
        </p:grpSp>
      </p:grpSp>
      <p:grpSp>
        <p:nvGrpSpPr>
          <p:cNvPr id="55" name="Group 54">
            <a:extLst>
              <a:ext uri="{FF2B5EF4-FFF2-40B4-BE49-F238E27FC236}">
                <a16:creationId xmlns:a16="http://schemas.microsoft.com/office/drawing/2014/main" id="{9568698E-CAEC-497D-83C0-9FCC8973020A}"/>
              </a:ext>
            </a:extLst>
          </p:cNvPr>
          <p:cNvGrpSpPr/>
          <p:nvPr/>
        </p:nvGrpSpPr>
        <p:grpSpPr>
          <a:xfrm>
            <a:off x="7904430" y="2076211"/>
            <a:ext cx="498502" cy="445220"/>
            <a:chOff x="6891130" y="1530625"/>
            <a:chExt cx="1659835" cy="1717181"/>
          </a:xfrm>
        </p:grpSpPr>
        <p:sp>
          <p:nvSpPr>
            <p:cNvPr id="56" name="Oval 55">
              <a:extLst>
                <a:ext uri="{FF2B5EF4-FFF2-40B4-BE49-F238E27FC236}">
                  <a16:creationId xmlns:a16="http://schemas.microsoft.com/office/drawing/2014/main" id="{3134885F-B1F5-4009-B1A4-ABE4F4456017}"/>
                </a:ext>
              </a:extLst>
            </p:cNvPr>
            <p:cNvSpPr/>
            <p:nvPr/>
          </p:nvSpPr>
          <p:spPr>
            <a:xfrm>
              <a:off x="6891130" y="1530625"/>
              <a:ext cx="1659835" cy="1689652"/>
            </a:xfrm>
            <a:prstGeom prst="ellipse">
              <a:avLst/>
            </a:prstGeom>
            <a:solidFill>
              <a:srgbClr val="507B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grpSp>
          <p:nvGrpSpPr>
            <p:cNvPr id="57" name="Group 56">
              <a:extLst>
                <a:ext uri="{FF2B5EF4-FFF2-40B4-BE49-F238E27FC236}">
                  <a16:creationId xmlns:a16="http://schemas.microsoft.com/office/drawing/2014/main" id="{5A345A3F-5C40-4CDB-99A3-A1CC1327B808}"/>
                </a:ext>
              </a:extLst>
            </p:cNvPr>
            <p:cNvGrpSpPr/>
            <p:nvPr/>
          </p:nvGrpSpPr>
          <p:grpSpPr>
            <a:xfrm>
              <a:off x="7086147" y="2061581"/>
              <a:ext cx="1246233" cy="1186225"/>
              <a:chOff x="4744278" y="1530626"/>
              <a:chExt cx="1659835" cy="1698892"/>
            </a:xfrm>
          </p:grpSpPr>
          <p:sp>
            <p:nvSpPr>
              <p:cNvPr id="58" name="Oval 57">
                <a:extLst>
                  <a:ext uri="{FF2B5EF4-FFF2-40B4-BE49-F238E27FC236}">
                    <a16:creationId xmlns:a16="http://schemas.microsoft.com/office/drawing/2014/main" id="{31F9C072-86B3-4266-BE0D-66AA37CBED84}"/>
                  </a:ext>
                </a:extLst>
              </p:cNvPr>
              <p:cNvSpPr/>
              <p:nvPr/>
            </p:nvSpPr>
            <p:spPr>
              <a:xfrm>
                <a:off x="4744278" y="1530626"/>
                <a:ext cx="1659835" cy="168965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p>
            </p:txBody>
          </p:sp>
          <p:grpSp>
            <p:nvGrpSpPr>
              <p:cNvPr id="59" name="Group 58">
                <a:extLst>
                  <a:ext uri="{FF2B5EF4-FFF2-40B4-BE49-F238E27FC236}">
                    <a16:creationId xmlns:a16="http://schemas.microsoft.com/office/drawing/2014/main" id="{FB48516D-8BE7-4CB5-82E9-4704A8B89BF8}"/>
                  </a:ext>
                </a:extLst>
              </p:cNvPr>
              <p:cNvGrpSpPr/>
              <p:nvPr/>
            </p:nvGrpSpPr>
            <p:grpSpPr>
              <a:xfrm>
                <a:off x="5003116" y="2084689"/>
                <a:ext cx="1148357" cy="1144829"/>
                <a:chOff x="2597426" y="1600438"/>
                <a:chExt cx="1575079" cy="1619839"/>
              </a:xfrm>
            </p:grpSpPr>
            <p:sp>
              <p:nvSpPr>
                <p:cNvPr id="60" name="Oval 59">
                  <a:extLst>
                    <a:ext uri="{FF2B5EF4-FFF2-40B4-BE49-F238E27FC236}">
                      <a16:creationId xmlns:a16="http://schemas.microsoft.com/office/drawing/2014/main" id="{A04B3C11-469C-497E-A9F7-F90A869FDA55}"/>
                    </a:ext>
                  </a:extLst>
                </p:cNvPr>
                <p:cNvSpPr/>
                <p:nvPr/>
              </p:nvSpPr>
              <p:spPr>
                <a:xfrm>
                  <a:off x="2597426" y="1600438"/>
                  <a:ext cx="1575079" cy="1619839"/>
                </a:xfrm>
                <a:prstGeom prst="ellipse">
                  <a:avLst/>
                </a:prstGeom>
                <a:solidFill>
                  <a:srgbClr val="7395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 dirty="0"/>
                </a:p>
              </p:txBody>
            </p:sp>
            <p:sp>
              <p:nvSpPr>
                <p:cNvPr id="61" name="Oval 60">
                  <a:extLst>
                    <a:ext uri="{FF2B5EF4-FFF2-40B4-BE49-F238E27FC236}">
                      <a16:creationId xmlns:a16="http://schemas.microsoft.com/office/drawing/2014/main" id="{C8874970-A60A-4A43-9F5F-A514C51B5C14}"/>
                    </a:ext>
                  </a:extLst>
                </p:cNvPr>
                <p:cNvSpPr/>
                <p:nvPr/>
              </p:nvSpPr>
              <p:spPr>
                <a:xfrm>
                  <a:off x="2999387" y="2381443"/>
                  <a:ext cx="852967" cy="838834"/>
                </a:xfrm>
                <a:prstGeom prst="ellipse">
                  <a:avLst/>
                </a:prstGeom>
                <a:solidFill>
                  <a:srgbClr val="9DC3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dirty="0"/>
                </a:p>
              </p:txBody>
            </p:sp>
          </p:grpSp>
        </p:grpSp>
      </p:grpSp>
      <p:grpSp>
        <p:nvGrpSpPr>
          <p:cNvPr id="62" name="Group 61">
            <a:extLst>
              <a:ext uri="{FF2B5EF4-FFF2-40B4-BE49-F238E27FC236}">
                <a16:creationId xmlns:a16="http://schemas.microsoft.com/office/drawing/2014/main" id="{D11C620F-0D27-4B0E-890B-075232DB2FD7}"/>
              </a:ext>
            </a:extLst>
          </p:cNvPr>
          <p:cNvGrpSpPr/>
          <p:nvPr/>
        </p:nvGrpSpPr>
        <p:grpSpPr>
          <a:xfrm>
            <a:off x="7556644" y="2458585"/>
            <a:ext cx="498502" cy="445220"/>
            <a:chOff x="6891134" y="1530626"/>
            <a:chExt cx="1659836" cy="1717180"/>
          </a:xfrm>
        </p:grpSpPr>
        <p:sp>
          <p:nvSpPr>
            <p:cNvPr id="63" name="Oval 62">
              <a:extLst>
                <a:ext uri="{FF2B5EF4-FFF2-40B4-BE49-F238E27FC236}">
                  <a16:creationId xmlns:a16="http://schemas.microsoft.com/office/drawing/2014/main" id="{11EA04E3-D420-431D-826A-A14A08D57F45}"/>
                </a:ext>
              </a:extLst>
            </p:cNvPr>
            <p:cNvSpPr/>
            <p:nvPr/>
          </p:nvSpPr>
          <p:spPr>
            <a:xfrm>
              <a:off x="6891134" y="1530626"/>
              <a:ext cx="1659836" cy="1689651"/>
            </a:xfrm>
            <a:prstGeom prst="ellipse">
              <a:avLst/>
            </a:prstGeom>
            <a:solidFill>
              <a:srgbClr val="507B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dirty="0"/>
            </a:p>
          </p:txBody>
        </p:sp>
        <p:grpSp>
          <p:nvGrpSpPr>
            <p:cNvPr id="64" name="Group 63">
              <a:extLst>
                <a:ext uri="{FF2B5EF4-FFF2-40B4-BE49-F238E27FC236}">
                  <a16:creationId xmlns:a16="http://schemas.microsoft.com/office/drawing/2014/main" id="{B564D722-DF71-4C72-A187-DF0BB4D61427}"/>
                </a:ext>
              </a:extLst>
            </p:cNvPr>
            <p:cNvGrpSpPr/>
            <p:nvPr/>
          </p:nvGrpSpPr>
          <p:grpSpPr>
            <a:xfrm>
              <a:off x="7086147" y="2061581"/>
              <a:ext cx="1246233" cy="1186225"/>
              <a:chOff x="4744278" y="1530626"/>
              <a:chExt cx="1659835" cy="1698892"/>
            </a:xfrm>
          </p:grpSpPr>
          <p:sp>
            <p:nvSpPr>
              <p:cNvPr id="65" name="Oval 64">
                <a:extLst>
                  <a:ext uri="{FF2B5EF4-FFF2-40B4-BE49-F238E27FC236}">
                    <a16:creationId xmlns:a16="http://schemas.microsoft.com/office/drawing/2014/main" id="{3B42C973-5F73-4ABF-B2AE-12D1BB7E4515}"/>
                  </a:ext>
                </a:extLst>
              </p:cNvPr>
              <p:cNvSpPr/>
              <p:nvPr/>
            </p:nvSpPr>
            <p:spPr>
              <a:xfrm>
                <a:off x="4744278" y="1530626"/>
                <a:ext cx="1659835" cy="168965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p>
            </p:txBody>
          </p:sp>
          <p:grpSp>
            <p:nvGrpSpPr>
              <p:cNvPr id="66" name="Group 65">
                <a:extLst>
                  <a:ext uri="{FF2B5EF4-FFF2-40B4-BE49-F238E27FC236}">
                    <a16:creationId xmlns:a16="http://schemas.microsoft.com/office/drawing/2014/main" id="{2B6BCB28-04C6-43EB-A36C-A1D721A628E1}"/>
                  </a:ext>
                </a:extLst>
              </p:cNvPr>
              <p:cNvGrpSpPr/>
              <p:nvPr/>
            </p:nvGrpSpPr>
            <p:grpSpPr>
              <a:xfrm>
                <a:off x="5003116" y="2084689"/>
                <a:ext cx="1148357" cy="1144829"/>
                <a:chOff x="2597426" y="1600438"/>
                <a:chExt cx="1575079" cy="1619839"/>
              </a:xfrm>
            </p:grpSpPr>
            <p:sp>
              <p:nvSpPr>
                <p:cNvPr id="67" name="Oval 66">
                  <a:extLst>
                    <a:ext uri="{FF2B5EF4-FFF2-40B4-BE49-F238E27FC236}">
                      <a16:creationId xmlns:a16="http://schemas.microsoft.com/office/drawing/2014/main" id="{47E65DD2-2D72-46CD-B1B3-14CA4E85AC36}"/>
                    </a:ext>
                  </a:extLst>
                </p:cNvPr>
                <p:cNvSpPr/>
                <p:nvPr/>
              </p:nvSpPr>
              <p:spPr>
                <a:xfrm>
                  <a:off x="2597426" y="1600438"/>
                  <a:ext cx="1575079" cy="1619839"/>
                </a:xfrm>
                <a:prstGeom prst="ellipse">
                  <a:avLst/>
                </a:prstGeom>
                <a:solidFill>
                  <a:srgbClr val="7395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 dirty="0"/>
                </a:p>
              </p:txBody>
            </p:sp>
            <p:sp>
              <p:nvSpPr>
                <p:cNvPr id="68" name="Oval 67">
                  <a:extLst>
                    <a:ext uri="{FF2B5EF4-FFF2-40B4-BE49-F238E27FC236}">
                      <a16:creationId xmlns:a16="http://schemas.microsoft.com/office/drawing/2014/main" id="{67698837-511A-453F-9A47-1E388238F3FF}"/>
                    </a:ext>
                  </a:extLst>
                </p:cNvPr>
                <p:cNvSpPr/>
                <p:nvPr/>
              </p:nvSpPr>
              <p:spPr>
                <a:xfrm>
                  <a:off x="2999387" y="2381443"/>
                  <a:ext cx="852967" cy="838834"/>
                </a:xfrm>
                <a:prstGeom prst="ellipse">
                  <a:avLst/>
                </a:prstGeom>
                <a:solidFill>
                  <a:srgbClr val="9DC3E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dirty="0"/>
                </a:p>
              </p:txBody>
            </p:sp>
          </p:grpSp>
        </p:grpSp>
      </p:grpSp>
      <p:sp>
        <p:nvSpPr>
          <p:cNvPr id="69" name="TextBox 68">
            <a:extLst>
              <a:ext uri="{FF2B5EF4-FFF2-40B4-BE49-F238E27FC236}">
                <a16:creationId xmlns:a16="http://schemas.microsoft.com/office/drawing/2014/main" id="{D1B1F9B0-0B61-41B1-B3BD-B2FC97F11201}"/>
              </a:ext>
            </a:extLst>
          </p:cNvPr>
          <p:cNvSpPr txBox="1"/>
          <p:nvPr/>
        </p:nvSpPr>
        <p:spPr>
          <a:xfrm>
            <a:off x="7328399" y="1838637"/>
            <a:ext cx="1008609" cy="230832"/>
          </a:xfrm>
          <a:prstGeom prst="rect">
            <a:avLst/>
          </a:prstGeom>
          <a:noFill/>
        </p:spPr>
        <p:txBody>
          <a:bodyPr wrap="none" rtlCol="0">
            <a:spAutoFit/>
          </a:bodyPr>
          <a:lstStyle/>
          <a:p>
            <a:r>
              <a:rPr lang="en-US" altLang="zh-CN" sz="900" dirty="0">
                <a:solidFill>
                  <a:schemeClr val="bg1"/>
                </a:solidFill>
              </a:rPr>
              <a:t>Digital Workforce</a:t>
            </a:r>
            <a:endParaRPr lang="en-US" sz="900" dirty="0">
              <a:solidFill>
                <a:schemeClr val="bg1"/>
              </a:solidFill>
            </a:endParaRPr>
          </a:p>
        </p:txBody>
      </p:sp>
    </p:spTree>
    <p:extLst>
      <p:ext uri="{BB962C8B-B14F-4D97-AF65-F5344CB8AC3E}">
        <p14:creationId xmlns:p14="http://schemas.microsoft.com/office/powerpoint/2010/main" val="3053396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04BBAA-0A2A-4095-A4B4-3FAC8F8A96A2}"/>
              </a:ext>
            </a:extLst>
          </p:cNvPr>
          <p:cNvSpPr>
            <a:spLocks noGrp="1"/>
          </p:cNvSpPr>
          <p:nvPr>
            <p:ph idx="1"/>
          </p:nvPr>
        </p:nvSpPr>
        <p:spPr/>
        <p:txBody>
          <a:bodyPr>
            <a:normAutofit/>
          </a:bodyPr>
          <a:lstStyle/>
          <a:p>
            <a:pPr marL="0" indent="0">
              <a:buNone/>
            </a:pPr>
            <a:r>
              <a:rPr lang="zh-CN" altLang="en-US" sz="3600" b="1" dirty="0"/>
              <a:t>数字的主要业界应用</a:t>
            </a:r>
            <a:endParaRPr lang="en-US" altLang="zh-CN" sz="3600" b="1" dirty="0"/>
          </a:p>
        </p:txBody>
      </p:sp>
    </p:spTree>
    <p:extLst>
      <p:ext uri="{BB962C8B-B14F-4D97-AF65-F5344CB8AC3E}">
        <p14:creationId xmlns:p14="http://schemas.microsoft.com/office/powerpoint/2010/main" val="1750336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D9940-4360-40BE-BB26-87A3EABE01AB}"/>
              </a:ext>
            </a:extLst>
          </p:cNvPr>
          <p:cNvSpPr>
            <a:spLocks noGrp="1"/>
          </p:cNvSpPr>
          <p:nvPr>
            <p:ph type="title"/>
          </p:nvPr>
        </p:nvSpPr>
        <p:spPr/>
        <p:txBody>
          <a:bodyPr/>
          <a:lstStyle/>
          <a:p>
            <a:r>
              <a:rPr lang="zh-CN" altLang="en-US" dirty="0"/>
              <a:t>数字员工的主要业界应用</a:t>
            </a:r>
            <a:br>
              <a:rPr lang="en-US" altLang="zh-CN" dirty="0"/>
            </a:br>
            <a:endParaRPr lang="en-US" dirty="0"/>
          </a:p>
        </p:txBody>
      </p:sp>
      <p:sp>
        <p:nvSpPr>
          <p:cNvPr id="3" name="Content Placeholder 2">
            <a:extLst>
              <a:ext uri="{FF2B5EF4-FFF2-40B4-BE49-F238E27FC236}">
                <a16:creationId xmlns:a16="http://schemas.microsoft.com/office/drawing/2014/main" id="{758FE6F5-ECC2-42B0-969B-B9D4C4250D6D}"/>
              </a:ext>
            </a:extLst>
          </p:cNvPr>
          <p:cNvSpPr>
            <a:spLocks noGrp="1"/>
          </p:cNvSpPr>
          <p:nvPr>
            <p:ph idx="1"/>
          </p:nvPr>
        </p:nvSpPr>
        <p:spPr>
          <a:xfrm>
            <a:off x="838200" y="1825625"/>
            <a:ext cx="2759765" cy="4351338"/>
          </a:xfrm>
        </p:spPr>
        <p:txBody>
          <a:bodyPr>
            <a:normAutofit fontScale="70000" lnSpcReduction="20000"/>
          </a:bodyPr>
          <a:lstStyle/>
          <a:p>
            <a:pPr marL="0" indent="0">
              <a:buNone/>
            </a:pPr>
            <a:r>
              <a:rPr lang="zh-CN" altLang="en-US" sz="4600" b="1" dirty="0"/>
              <a:t>行业</a:t>
            </a:r>
            <a:endParaRPr lang="en-US" sz="4600" b="1" dirty="0"/>
          </a:p>
          <a:p>
            <a:r>
              <a:rPr lang="en-US" dirty="0"/>
              <a:t>Banking</a:t>
            </a:r>
          </a:p>
          <a:p>
            <a:r>
              <a:rPr lang="en-US" dirty="0"/>
              <a:t>Health Care</a:t>
            </a:r>
          </a:p>
          <a:p>
            <a:r>
              <a:rPr lang="en-US" dirty="0"/>
              <a:t>Insurances</a:t>
            </a:r>
          </a:p>
          <a:p>
            <a:r>
              <a:rPr lang="en-US" dirty="0"/>
              <a:t>Government</a:t>
            </a:r>
          </a:p>
          <a:p>
            <a:r>
              <a:rPr lang="en-US" dirty="0"/>
              <a:t>Transport and Logistics</a:t>
            </a:r>
          </a:p>
          <a:p>
            <a:r>
              <a:rPr lang="en-US" dirty="0"/>
              <a:t>Education</a:t>
            </a:r>
          </a:p>
          <a:p>
            <a:r>
              <a:rPr lang="en-US" dirty="0"/>
              <a:t>BPO (Business Process Outsourcing)</a:t>
            </a:r>
          </a:p>
          <a:p>
            <a:r>
              <a:rPr lang="en-US" dirty="0"/>
              <a:t>Telecom</a:t>
            </a:r>
          </a:p>
          <a:p>
            <a:r>
              <a:rPr lang="en-US" dirty="0"/>
              <a:t>Manufacturing</a:t>
            </a:r>
          </a:p>
        </p:txBody>
      </p:sp>
      <p:sp>
        <p:nvSpPr>
          <p:cNvPr id="4" name="Content Placeholder 2">
            <a:extLst>
              <a:ext uri="{FF2B5EF4-FFF2-40B4-BE49-F238E27FC236}">
                <a16:creationId xmlns:a16="http://schemas.microsoft.com/office/drawing/2014/main" id="{21574C69-C366-466A-923A-317BF637267B}"/>
              </a:ext>
            </a:extLst>
          </p:cNvPr>
          <p:cNvSpPr txBox="1">
            <a:spLocks/>
          </p:cNvSpPr>
          <p:nvPr/>
        </p:nvSpPr>
        <p:spPr>
          <a:xfrm>
            <a:off x="3882887" y="1740522"/>
            <a:ext cx="275976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b="1" dirty="0"/>
              <a:t>工种</a:t>
            </a:r>
            <a:endParaRPr lang="en-US" b="1" dirty="0"/>
          </a:p>
          <a:p>
            <a:r>
              <a:rPr lang="en-US" sz="2000" dirty="0"/>
              <a:t>Customer Care</a:t>
            </a:r>
          </a:p>
          <a:p>
            <a:r>
              <a:rPr lang="en-US" sz="2000" dirty="0"/>
              <a:t>Sales and Marketing</a:t>
            </a:r>
          </a:p>
          <a:p>
            <a:r>
              <a:rPr lang="en-US" sz="2000" dirty="0"/>
              <a:t>HR</a:t>
            </a:r>
          </a:p>
          <a:p>
            <a:r>
              <a:rPr lang="en-US" sz="2000" dirty="0"/>
              <a:t>Legal</a:t>
            </a:r>
          </a:p>
          <a:p>
            <a:r>
              <a:rPr lang="en-US" sz="2000" dirty="0"/>
              <a:t>IT</a:t>
            </a:r>
          </a:p>
          <a:p>
            <a:r>
              <a:rPr lang="en-US" sz="2000" dirty="0"/>
              <a:t>Finance and Accounting</a:t>
            </a:r>
          </a:p>
          <a:p>
            <a:endParaRPr lang="en-US" dirty="0"/>
          </a:p>
        </p:txBody>
      </p:sp>
      <p:sp>
        <p:nvSpPr>
          <p:cNvPr id="6" name="TextBox 5">
            <a:extLst>
              <a:ext uri="{FF2B5EF4-FFF2-40B4-BE49-F238E27FC236}">
                <a16:creationId xmlns:a16="http://schemas.microsoft.com/office/drawing/2014/main" id="{A39F44E5-A4DE-4760-A5A4-EDC52828E4E1}"/>
              </a:ext>
            </a:extLst>
          </p:cNvPr>
          <p:cNvSpPr txBox="1"/>
          <p:nvPr/>
        </p:nvSpPr>
        <p:spPr>
          <a:xfrm>
            <a:off x="6927574" y="3639911"/>
            <a:ext cx="5091320" cy="2308324"/>
          </a:xfrm>
          <a:prstGeom prst="rect">
            <a:avLst/>
          </a:prstGeom>
          <a:noFill/>
        </p:spPr>
        <p:txBody>
          <a:bodyPr wrap="square">
            <a:spAutoFit/>
          </a:bodyPr>
          <a:lstStyle/>
          <a:p>
            <a:r>
              <a:rPr lang="en-US" b="0" i="0" dirty="0">
                <a:solidFill>
                  <a:srgbClr val="373737"/>
                </a:solidFill>
                <a:effectLst/>
                <a:latin typeface="Montserrat"/>
              </a:rPr>
              <a:t>Automation Anywhere has deployed over 2.6 million bots to support some of the world's largest enterprises across all industries in more than 90 countries.</a:t>
            </a:r>
          </a:p>
          <a:p>
            <a:endParaRPr lang="en-US" dirty="0">
              <a:solidFill>
                <a:srgbClr val="373737"/>
              </a:solidFill>
              <a:latin typeface="Montserrat"/>
            </a:endParaRPr>
          </a:p>
          <a:p>
            <a:r>
              <a:rPr lang="en-US" altLang="zh-CN" dirty="0"/>
              <a:t>Bot Store has over 1000 prebuilt-bot</a:t>
            </a:r>
          </a:p>
          <a:p>
            <a:endParaRPr lang="en-US" dirty="0"/>
          </a:p>
          <a:p>
            <a:endParaRPr lang="en-US" dirty="0"/>
          </a:p>
        </p:txBody>
      </p:sp>
    </p:spTree>
    <p:extLst>
      <p:ext uri="{BB962C8B-B14F-4D97-AF65-F5344CB8AC3E}">
        <p14:creationId xmlns:p14="http://schemas.microsoft.com/office/powerpoint/2010/main" val="39638274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33D77-9A96-4E9A-BDBA-32D00DE5FE84}"/>
              </a:ext>
            </a:extLst>
          </p:cNvPr>
          <p:cNvSpPr>
            <a:spLocks noGrp="1"/>
          </p:cNvSpPr>
          <p:nvPr>
            <p:ph type="title"/>
          </p:nvPr>
        </p:nvSpPr>
        <p:spPr>
          <a:xfrm>
            <a:off x="838200" y="365125"/>
            <a:ext cx="10515600" cy="965489"/>
          </a:xfrm>
        </p:spPr>
        <p:txBody>
          <a:bodyPr>
            <a:normAutofit/>
          </a:bodyPr>
          <a:lstStyle/>
          <a:p>
            <a:r>
              <a:rPr lang="zh-CN" altLang="en-US" sz="3200" dirty="0"/>
              <a:t>数字员工已经部署而且高速发展 （</a:t>
            </a:r>
            <a:r>
              <a:rPr lang="en-US" sz="2400" dirty="0"/>
              <a:t>Digital workers are spreading rapidly worldwide</a:t>
            </a:r>
            <a:r>
              <a:rPr lang="zh-CN" altLang="en-US" sz="1600" dirty="0"/>
              <a:t>）</a:t>
            </a:r>
            <a:endParaRPr lang="en-US" sz="3200" dirty="0"/>
          </a:p>
        </p:txBody>
      </p:sp>
      <p:sp>
        <p:nvSpPr>
          <p:cNvPr id="3" name="Content Placeholder 2">
            <a:extLst>
              <a:ext uri="{FF2B5EF4-FFF2-40B4-BE49-F238E27FC236}">
                <a16:creationId xmlns:a16="http://schemas.microsoft.com/office/drawing/2014/main" id="{E9BA7F39-870C-488D-BC44-F95792AF21F3}"/>
              </a:ext>
            </a:extLst>
          </p:cNvPr>
          <p:cNvSpPr>
            <a:spLocks noGrp="1"/>
          </p:cNvSpPr>
          <p:nvPr>
            <p:ph idx="1"/>
          </p:nvPr>
        </p:nvSpPr>
        <p:spPr>
          <a:xfrm>
            <a:off x="838200" y="2015372"/>
            <a:ext cx="3465447" cy="3797827"/>
          </a:xfrm>
        </p:spPr>
        <p:txBody>
          <a:bodyPr>
            <a:normAutofit/>
          </a:bodyPr>
          <a:lstStyle/>
          <a:p>
            <a:pPr marL="0" indent="0">
              <a:buNone/>
            </a:pPr>
            <a:r>
              <a:rPr lang="en-US" sz="2000" b="0" i="0" dirty="0">
                <a:solidFill>
                  <a:srgbClr val="000000"/>
                </a:solidFill>
                <a:effectLst/>
                <a:latin typeface="PTRootUI"/>
                <a:hlinkClick r:id="rId2"/>
              </a:rPr>
              <a:t>IDC Whitepaper “Content Intelligence for the Future of Work” 2019 </a:t>
            </a:r>
            <a:r>
              <a:rPr lang="en-US" sz="2000" b="0" i="0" dirty="0">
                <a:solidFill>
                  <a:srgbClr val="000000"/>
                </a:solidFill>
                <a:effectLst/>
                <a:latin typeface="PTRootUI"/>
              </a:rPr>
              <a:t>:</a:t>
            </a:r>
          </a:p>
          <a:p>
            <a:pPr marL="0" indent="0">
              <a:buNone/>
            </a:pPr>
            <a:r>
              <a:rPr lang="en-US" sz="1600" dirty="0">
                <a:solidFill>
                  <a:srgbClr val="000000"/>
                </a:solidFill>
                <a:latin typeface="PTRootUI"/>
              </a:rPr>
              <a:t>“</a:t>
            </a:r>
            <a:r>
              <a:rPr lang="en-US" sz="1600" b="0" i="0" dirty="0">
                <a:solidFill>
                  <a:srgbClr val="000000"/>
                </a:solidFill>
                <a:effectLst/>
                <a:latin typeface="PTRootUI"/>
              </a:rPr>
              <a:t>The contribution of software robots, or digital workers, to the global workforce will increase by over 50% in the next two years. These results, from a survey of 500 senior decision-makers in large enterprises in the US, Canada, the UK, Germany, France, and Australia, illustrate a fundamental shift to a future of work dependent on human-machine collaboration.”</a:t>
            </a:r>
          </a:p>
          <a:p>
            <a:pPr marL="0" indent="0">
              <a:buNone/>
            </a:pPr>
            <a:endParaRPr lang="en-US" sz="2000" dirty="0"/>
          </a:p>
        </p:txBody>
      </p:sp>
      <p:pic>
        <p:nvPicPr>
          <p:cNvPr id="3074" name="Picture 2">
            <a:extLst>
              <a:ext uri="{FF2B5EF4-FFF2-40B4-BE49-F238E27FC236}">
                <a16:creationId xmlns:a16="http://schemas.microsoft.com/office/drawing/2014/main" id="{0C4B92F6-1C46-4002-92D3-E239F362F1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5401" y="1886856"/>
            <a:ext cx="5786645" cy="392634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84DAD0B-3093-4D49-9FCA-4C18A3CA33C7}"/>
              </a:ext>
            </a:extLst>
          </p:cNvPr>
          <p:cNvSpPr txBox="1"/>
          <p:nvPr/>
        </p:nvSpPr>
        <p:spPr>
          <a:xfrm>
            <a:off x="3461699" y="1450767"/>
            <a:ext cx="5038559" cy="369332"/>
          </a:xfrm>
          <a:custGeom>
            <a:avLst/>
            <a:gdLst>
              <a:gd name="connsiteX0" fmla="*/ 0 w 5038559"/>
              <a:gd name="connsiteY0" fmla="*/ 0 h 369332"/>
              <a:gd name="connsiteX1" fmla="*/ 559840 w 5038559"/>
              <a:gd name="connsiteY1" fmla="*/ 0 h 369332"/>
              <a:gd name="connsiteX2" fmla="*/ 1170065 w 5038559"/>
              <a:gd name="connsiteY2" fmla="*/ 0 h 369332"/>
              <a:gd name="connsiteX3" fmla="*/ 1729905 w 5038559"/>
              <a:gd name="connsiteY3" fmla="*/ 0 h 369332"/>
              <a:gd name="connsiteX4" fmla="*/ 2340131 w 5038559"/>
              <a:gd name="connsiteY4" fmla="*/ 0 h 369332"/>
              <a:gd name="connsiteX5" fmla="*/ 3000742 w 5038559"/>
              <a:gd name="connsiteY5" fmla="*/ 0 h 369332"/>
              <a:gd name="connsiteX6" fmla="*/ 3560582 w 5038559"/>
              <a:gd name="connsiteY6" fmla="*/ 0 h 369332"/>
              <a:gd name="connsiteX7" fmla="*/ 4070036 w 5038559"/>
              <a:gd name="connsiteY7" fmla="*/ 0 h 369332"/>
              <a:gd name="connsiteX8" fmla="*/ 5038559 w 5038559"/>
              <a:gd name="connsiteY8" fmla="*/ 0 h 369332"/>
              <a:gd name="connsiteX9" fmla="*/ 5038559 w 5038559"/>
              <a:gd name="connsiteY9" fmla="*/ 369332 h 369332"/>
              <a:gd name="connsiteX10" fmla="*/ 4478719 w 5038559"/>
              <a:gd name="connsiteY10" fmla="*/ 369332 h 369332"/>
              <a:gd name="connsiteX11" fmla="*/ 3969265 w 5038559"/>
              <a:gd name="connsiteY11" fmla="*/ 369332 h 369332"/>
              <a:gd name="connsiteX12" fmla="*/ 3359039 w 5038559"/>
              <a:gd name="connsiteY12" fmla="*/ 369332 h 369332"/>
              <a:gd name="connsiteX13" fmla="*/ 2698428 w 5038559"/>
              <a:gd name="connsiteY13" fmla="*/ 369332 h 369332"/>
              <a:gd name="connsiteX14" fmla="*/ 2239360 w 5038559"/>
              <a:gd name="connsiteY14" fmla="*/ 369332 h 369332"/>
              <a:gd name="connsiteX15" fmla="*/ 1679520 w 5038559"/>
              <a:gd name="connsiteY15" fmla="*/ 369332 h 369332"/>
              <a:gd name="connsiteX16" fmla="*/ 1270837 w 5038559"/>
              <a:gd name="connsiteY16" fmla="*/ 369332 h 369332"/>
              <a:gd name="connsiteX17" fmla="*/ 660611 w 5038559"/>
              <a:gd name="connsiteY17" fmla="*/ 369332 h 369332"/>
              <a:gd name="connsiteX18" fmla="*/ 0 w 5038559"/>
              <a:gd name="connsiteY18" fmla="*/ 369332 h 369332"/>
              <a:gd name="connsiteX19" fmla="*/ 0 w 5038559"/>
              <a:gd name="connsiteY19" fmla="*/ 0 h 369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38559" h="369332" extrusionOk="0">
                <a:moveTo>
                  <a:pt x="0" y="0"/>
                </a:moveTo>
                <a:cubicBezTo>
                  <a:pt x="153313" y="-35687"/>
                  <a:pt x="283427" y="41822"/>
                  <a:pt x="559840" y="0"/>
                </a:cubicBezTo>
                <a:cubicBezTo>
                  <a:pt x="836253" y="-41822"/>
                  <a:pt x="869762" y="1447"/>
                  <a:pt x="1170065" y="0"/>
                </a:cubicBezTo>
                <a:cubicBezTo>
                  <a:pt x="1470368" y="-1447"/>
                  <a:pt x="1488741" y="84"/>
                  <a:pt x="1729905" y="0"/>
                </a:cubicBezTo>
                <a:cubicBezTo>
                  <a:pt x="1971069" y="-84"/>
                  <a:pt x="2056290" y="42440"/>
                  <a:pt x="2340131" y="0"/>
                </a:cubicBezTo>
                <a:cubicBezTo>
                  <a:pt x="2623972" y="-42440"/>
                  <a:pt x="2842647" y="691"/>
                  <a:pt x="3000742" y="0"/>
                </a:cubicBezTo>
                <a:cubicBezTo>
                  <a:pt x="3158837" y="-691"/>
                  <a:pt x="3354707" y="38875"/>
                  <a:pt x="3560582" y="0"/>
                </a:cubicBezTo>
                <a:cubicBezTo>
                  <a:pt x="3766457" y="-38875"/>
                  <a:pt x="3829358" y="24471"/>
                  <a:pt x="4070036" y="0"/>
                </a:cubicBezTo>
                <a:cubicBezTo>
                  <a:pt x="4310714" y="-24471"/>
                  <a:pt x="4565375" y="56663"/>
                  <a:pt x="5038559" y="0"/>
                </a:cubicBezTo>
                <a:cubicBezTo>
                  <a:pt x="5040890" y="183720"/>
                  <a:pt x="5020209" y="195407"/>
                  <a:pt x="5038559" y="369332"/>
                </a:cubicBezTo>
                <a:cubicBezTo>
                  <a:pt x="4905466" y="425629"/>
                  <a:pt x="4715035" y="343709"/>
                  <a:pt x="4478719" y="369332"/>
                </a:cubicBezTo>
                <a:cubicBezTo>
                  <a:pt x="4242403" y="394955"/>
                  <a:pt x="4180376" y="318989"/>
                  <a:pt x="3969265" y="369332"/>
                </a:cubicBezTo>
                <a:cubicBezTo>
                  <a:pt x="3758154" y="419675"/>
                  <a:pt x="3491134" y="297345"/>
                  <a:pt x="3359039" y="369332"/>
                </a:cubicBezTo>
                <a:cubicBezTo>
                  <a:pt x="3226944" y="441319"/>
                  <a:pt x="2993269" y="327537"/>
                  <a:pt x="2698428" y="369332"/>
                </a:cubicBezTo>
                <a:cubicBezTo>
                  <a:pt x="2403587" y="411127"/>
                  <a:pt x="2359400" y="331918"/>
                  <a:pt x="2239360" y="369332"/>
                </a:cubicBezTo>
                <a:cubicBezTo>
                  <a:pt x="2119320" y="406746"/>
                  <a:pt x="1895263" y="342619"/>
                  <a:pt x="1679520" y="369332"/>
                </a:cubicBezTo>
                <a:cubicBezTo>
                  <a:pt x="1463777" y="396045"/>
                  <a:pt x="1393756" y="337332"/>
                  <a:pt x="1270837" y="369332"/>
                </a:cubicBezTo>
                <a:cubicBezTo>
                  <a:pt x="1147918" y="401332"/>
                  <a:pt x="893329" y="296854"/>
                  <a:pt x="660611" y="369332"/>
                </a:cubicBezTo>
                <a:cubicBezTo>
                  <a:pt x="427893" y="441810"/>
                  <a:pt x="211608" y="293892"/>
                  <a:pt x="0" y="369332"/>
                </a:cubicBezTo>
                <a:cubicBezTo>
                  <a:pt x="-29840" y="250468"/>
                  <a:pt x="20133" y="149799"/>
                  <a:pt x="0" y="0"/>
                </a:cubicBezTo>
                <a:close/>
              </a:path>
            </a:pathLst>
          </a:custGeom>
          <a:noFill/>
          <a:ln>
            <a:solidFill>
              <a:schemeClr val="tx1"/>
            </a:solidFill>
            <a:extLst>
              <a:ext uri="{C807C97D-BFC1-408E-A445-0C87EB9F89A2}">
                <ask:lineSketchStyleProps xmlns:ask="http://schemas.microsoft.com/office/drawing/2018/sketchyshapes" sd="399823571">
                  <a:prstGeom prst="rect">
                    <a:avLst/>
                  </a:prstGeom>
                  <ask:type>
                    <ask:lineSketchScribble/>
                  </ask:type>
                </ask:lineSketchStyleProps>
              </a:ext>
            </a:extLst>
          </a:ln>
        </p:spPr>
        <p:txBody>
          <a:bodyPr wrap="none" rtlCol="0">
            <a:spAutoFit/>
          </a:bodyPr>
          <a:lstStyle/>
          <a:p>
            <a:r>
              <a:rPr lang="en-US" altLang="zh-CN" dirty="0">
                <a:solidFill>
                  <a:srgbClr val="C00000"/>
                </a:solidFill>
              </a:rPr>
              <a:t>IDC 2019</a:t>
            </a:r>
            <a:r>
              <a:rPr lang="zh-CN" altLang="en-US" dirty="0">
                <a:solidFill>
                  <a:srgbClr val="C00000"/>
                </a:solidFill>
              </a:rPr>
              <a:t>调查： 数字员工部署两年内会增加</a:t>
            </a:r>
            <a:r>
              <a:rPr lang="en-US" altLang="zh-CN" dirty="0">
                <a:solidFill>
                  <a:srgbClr val="C00000"/>
                </a:solidFill>
              </a:rPr>
              <a:t>50%</a:t>
            </a:r>
            <a:endParaRPr lang="en-US" dirty="0">
              <a:solidFill>
                <a:srgbClr val="C00000"/>
              </a:solidFill>
            </a:endParaRPr>
          </a:p>
        </p:txBody>
      </p:sp>
    </p:spTree>
    <p:extLst>
      <p:ext uri="{BB962C8B-B14F-4D97-AF65-F5344CB8AC3E}">
        <p14:creationId xmlns:p14="http://schemas.microsoft.com/office/powerpoint/2010/main" val="272057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23E9B-F53E-4F21-85E7-347C74F57E1C}"/>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F74462D9-EC44-4389-9E79-355D87033EB7}"/>
              </a:ext>
            </a:extLst>
          </p:cNvPr>
          <p:cNvSpPr>
            <a:spLocks noGrp="1"/>
          </p:cNvSpPr>
          <p:nvPr>
            <p:ph idx="1"/>
          </p:nvPr>
        </p:nvSpPr>
        <p:spPr/>
        <p:txBody>
          <a:bodyPr>
            <a:normAutofit fontScale="85000" lnSpcReduction="20000"/>
          </a:bodyPr>
          <a:lstStyle/>
          <a:p>
            <a:r>
              <a:rPr lang="zh-CN" altLang="en-US" dirty="0"/>
              <a:t>数字员工基本概念和发展历程</a:t>
            </a:r>
            <a:endParaRPr lang="en-US" altLang="zh-CN" dirty="0"/>
          </a:p>
          <a:p>
            <a:r>
              <a:rPr lang="zh-CN" altLang="en-US" dirty="0"/>
              <a:t>数字员工的主要业界应用</a:t>
            </a:r>
            <a:endParaRPr lang="en-US" altLang="zh-CN" dirty="0"/>
          </a:p>
          <a:p>
            <a:r>
              <a:rPr lang="zh-CN" altLang="en-US" dirty="0"/>
              <a:t>数字员工能力提供企业案例</a:t>
            </a:r>
            <a:endParaRPr lang="en-US" altLang="zh-CN" dirty="0"/>
          </a:p>
          <a:p>
            <a:r>
              <a:rPr lang="zh-CN" altLang="en-US" dirty="0"/>
              <a:t>数字员工使用企业案例</a:t>
            </a:r>
            <a:endParaRPr lang="en-US" altLang="zh-CN" dirty="0"/>
          </a:p>
          <a:p>
            <a:r>
              <a:rPr lang="zh-CN" altLang="en-US" dirty="0"/>
              <a:t>数字员工商业模式</a:t>
            </a:r>
            <a:endParaRPr lang="en-US" altLang="zh-CN" dirty="0"/>
          </a:p>
          <a:p>
            <a:r>
              <a:rPr lang="zh-CN" altLang="en-US" dirty="0"/>
              <a:t>为什么要用数字员工来包装自动化能力？</a:t>
            </a:r>
            <a:endParaRPr lang="en-US" altLang="zh-CN" dirty="0"/>
          </a:p>
          <a:p>
            <a:r>
              <a:rPr lang="zh-CN" altLang="en-US" dirty="0"/>
              <a:t>数字员工融合策略和思考</a:t>
            </a:r>
            <a:endParaRPr lang="en-US" altLang="zh-CN" dirty="0"/>
          </a:p>
          <a:p>
            <a:r>
              <a:rPr lang="zh-CN" altLang="en-US" dirty="0"/>
              <a:t>数字员工的管理</a:t>
            </a:r>
            <a:endParaRPr lang="en-US" altLang="zh-CN" dirty="0"/>
          </a:p>
          <a:p>
            <a:r>
              <a:rPr lang="zh-CN" altLang="en-US" dirty="0"/>
              <a:t>数字员工技术栈</a:t>
            </a:r>
            <a:endParaRPr lang="en-US" altLang="zh-CN" dirty="0"/>
          </a:p>
          <a:p>
            <a:r>
              <a:rPr lang="zh-CN" altLang="en-US" dirty="0"/>
              <a:t>数字员工能力分级</a:t>
            </a:r>
            <a:endParaRPr lang="en-US" altLang="zh-CN" dirty="0"/>
          </a:p>
          <a:p>
            <a:r>
              <a:rPr lang="zh-CN" altLang="en-US" dirty="0"/>
              <a:t>网络管理数字员工和</a:t>
            </a:r>
            <a:r>
              <a:rPr lang="en-US" altLang="zh-CN" dirty="0"/>
              <a:t>ADN</a:t>
            </a:r>
            <a:r>
              <a:rPr lang="zh-CN" altLang="en-US"/>
              <a:t>的关系</a:t>
            </a:r>
            <a:endParaRPr lang="en-US" altLang="zh-CN" dirty="0"/>
          </a:p>
          <a:p>
            <a:pPr marL="0" indent="0">
              <a:buNone/>
            </a:pPr>
            <a:endParaRPr lang="en-US" dirty="0"/>
          </a:p>
        </p:txBody>
      </p:sp>
    </p:spTree>
    <p:extLst>
      <p:ext uri="{BB962C8B-B14F-4D97-AF65-F5344CB8AC3E}">
        <p14:creationId xmlns:p14="http://schemas.microsoft.com/office/powerpoint/2010/main" val="42231777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04BBAA-0A2A-4095-A4B4-3FAC8F8A96A2}"/>
              </a:ext>
            </a:extLst>
          </p:cNvPr>
          <p:cNvSpPr>
            <a:spLocks noGrp="1"/>
          </p:cNvSpPr>
          <p:nvPr>
            <p:ph idx="1"/>
          </p:nvPr>
        </p:nvSpPr>
        <p:spPr/>
        <p:txBody>
          <a:bodyPr>
            <a:normAutofit/>
          </a:bodyPr>
          <a:lstStyle/>
          <a:p>
            <a:pPr marL="0" indent="0">
              <a:buNone/>
            </a:pPr>
            <a:r>
              <a:rPr lang="zh-CN" altLang="en-US" sz="3600" b="1" dirty="0"/>
              <a:t>数字员工能力提供企业案例</a:t>
            </a:r>
            <a:endParaRPr lang="en-US" altLang="zh-CN" sz="3600" b="1" dirty="0"/>
          </a:p>
        </p:txBody>
      </p:sp>
    </p:spTree>
    <p:extLst>
      <p:ext uri="{BB962C8B-B14F-4D97-AF65-F5344CB8AC3E}">
        <p14:creationId xmlns:p14="http://schemas.microsoft.com/office/powerpoint/2010/main" val="18496646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A1EB0-699E-4087-A90C-5C918DFF5077}"/>
              </a:ext>
            </a:extLst>
          </p:cNvPr>
          <p:cNvSpPr>
            <a:spLocks noGrp="1"/>
          </p:cNvSpPr>
          <p:nvPr>
            <p:ph type="title"/>
          </p:nvPr>
        </p:nvSpPr>
        <p:spPr/>
        <p:txBody>
          <a:bodyPr/>
          <a:lstStyle/>
          <a:p>
            <a:r>
              <a:rPr lang="zh-CN" altLang="en-US" dirty="0"/>
              <a:t>两类厂商提供通用数字员工产品</a:t>
            </a:r>
            <a:endParaRPr lang="en-US" dirty="0"/>
          </a:p>
        </p:txBody>
      </p:sp>
      <p:sp>
        <p:nvSpPr>
          <p:cNvPr id="4" name="Oval 3">
            <a:extLst>
              <a:ext uri="{FF2B5EF4-FFF2-40B4-BE49-F238E27FC236}">
                <a16:creationId xmlns:a16="http://schemas.microsoft.com/office/drawing/2014/main" id="{E8B004E2-E51E-4007-B1C3-DE73918EF71E}"/>
              </a:ext>
            </a:extLst>
          </p:cNvPr>
          <p:cNvSpPr/>
          <p:nvPr/>
        </p:nvSpPr>
        <p:spPr>
          <a:xfrm>
            <a:off x="1306286" y="2525486"/>
            <a:ext cx="4281716" cy="25590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RPA </a:t>
            </a:r>
            <a:r>
              <a:rPr lang="zh-CN" altLang="en-US" sz="2800" dirty="0"/>
              <a:t>厂商</a:t>
            </a:r>
            <a:endParaRPr lang="en-US" sz="2800" dirty="0"/>
          </a:p>
        </p:txBody>
      </p:sp>
      <p:sp>
        <p:nvSpPr>
          <p:cNvPr id="7" name="Oval 6">
            <a:extLst>
              <a:ext uri="{FF2B5EF4-FFF2-40B4-BE49-F238E27FC236}">
                <a16:creationId xmlns:a16="http://schemas.microsoft.com/office/drawing/2014/main" id="{843F022E-199B-46D8-AF18-B1739E777BEB}"/>
              </a:ext>
            </a:extLst>
          </p:cNvPr>
          <p:cNvSpPr/>
          <p:nvPr/>
        </p:nvSpPr>
        <p:spPr>
          <a:xfrm>
            <a:off x="6562979" y="2525486"/>
            <a:ext cx="4281716" cy="25590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t>AI </a:t>
            </a:r>
            <a:r>
              <a:rPr lang="zh-CN" altLang="en-US" sz="2800" dirty="0"/>
              <a:t>厂商</a:t>
            </a:r>
            <a:endParaRPr lang="en-US" sz="2800" dirty="0"/>
          </a:p>
        </p:txBody>
      </p:sp>
      <p:sp>
        <p:nvSpPr>
          <p:cNvPr id="8" name="TextBox 7">
            <a:extLst>
              <a:ext uri="{FF2B5EF4-FFF2-40B4-BE49-F238E27FC236}">
                <a16:creationId xmlns:a16="http://schemas.microsoft.com/office/drawing/2014/main" id="{4A442BFC-8612-4FF0-87FB-A8E3018947B2}"/>
              </a:ext>
            </a:extLst>
          </p:cNvPr>
          <p:cNvSpPr txBox="1"/>
          <p:nvPr/>
        </p:nvSpPr>
        <p:spPr>
          <a:xfrm>
            <a:off x="2220686" y="5413829"/>
            <a:ext cx="2569229" cy="369332"/>
          </a:xfrm>
          <a:prstGeom prst="rect">
            <a:avLst/>
          </a:prstGeom>
          <a:noFill/>
        </p:spPr>
        <p:txBody>
          <a:bodyPr wrap="none" rtlCol="0">
            <a:spAutoFit/>
          </a:bodyPr>
          <a:lstStyle/>
          <a:p>
            <a:r>
              <a:rPr lang="en-US" altLang="zh-CN" dirty="0"/>
              <a:t>Digital Worker = Bots + AI</a:t>
            </a:r>
            <a:endParaRPr lang="en-US" dirty="0"/>
          </a:p>
        </p:txBody>
      </p:sp>
      <p:sp>
        <p:nvSpPr>
          <p:cNvPr id="9" name="TextBox 8">
            <a:extLst>
              <a:ext uri="{FF2B5EF4-FFF2-40B4-BE49-F238E27FC236}">
                <a16:creationId xmlns:a16="http://schemas.microsoft.com/office/drawing/2014/main" id="{26EDD806-0362-4D62-9121-39D43BA5171A}"/>
              </a:ext>
            </a:extLst>
          </p:cNvPr>
          <p:cNvSpPr txBox="1"/>
          <p:nvPr/>
        </p:nvSpPr>
        <p:spPr>
          <a:xfrm>
            <a:off x="7419222" y="5403657"/>
            <a:ext cx="2569229" cy="369332"/>
          </a:xfrm>
          <a:prstGeom prst="rect">
            <a:avLst/>
          </a:prstGeom>
          <a:noFill/>
        </p:spPr>
        <p:txBody>
          <a:bodyPr wrap="none" rtlCol="0">
            <a:spAutoFit/>
          </a:bodyPr>
          <a:lstStyle/>
          <a:p>
            <a:r>
              <a:rPr lang="en-US" altLang="zh-CN" dirty="0"/>
              <a:t>Digital Worker = AI + Bots</a:t>
            </a:r>
            <a:endParaRPr lang="en-US" dirty="0"/>
          </a:p>
        </p:txBody>
      </p:sp>
    </p:spTree>
    <p:extLst>
      <p:ext uri="{BB962C8B-B14F-4D97-AF65-F5344CB8AC3E}">
        <p14:creationId xmlns:p14="http://schemas.microsoft.com/office/powerpoint/2010/main" val="11898950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88061-6E71-4886-8A9B-54D2F8B120D6}"/>
              </a:ext>
            </a:extLst>
          </p:cNvPr>
          <p:cNvSpPr>
            <a:spLocks noGrp="1"/>
          </p:cNvSpPr>
          <p:nvPr>
            <p:ph type="title"/>
          </p:nvPr>
        </p:nvSpPr>
        <p:spPr/>
        <p:txBody>
          <a:bodyPr>
            <a:normAutofit/>
          </a:bodyPr>
          <a:lstStyle/>
          <a:p>
            <a:r>
              <a:rPr lang="zh-CN" altLang="en-US" sz="3200" b="0" i="0" dirty="0">
                <a:solidFill>
                  <a:srgbClr val="424242"/>
                </a:solidFill>
                <a:effectLst/>
                <a:latin typeface="Gartner sans"/>
              </a:rPr>
              <a:t>主要</a:t>
            </a:r>
            <a:r>
              <a:rPr lang="en-US" altLang="zh-CN" sz="3200" b="0" i="0" dirty="0">
                <a:solidFill>
                  <a:srgbClr val="424242"/>
                </a:solidFill>
                <a:effectLst/>
                <a:latin typeface="Gartner sans"/>
              </a:rPr>
              <a:t>RPA</a:t>
            </a:r>
            <a:r>
              <a:rPr lang="zh-CN" altLang="en-US" sz="3200" b="0" i="0" dirty="0">
                <a:solidFill>
                  <a:srgbClr val="424242"/>
                </a:solidFill>
                <a:effectLst/>
                <a:latin typeface="Gartner sans"/>
              </a:rPr>
              <a:t>厂商都把数字员工作为</a:t>
            </a:r>
            <a:r>
              <a:rPr lang="en-US" altLang="zh-CN" sz="3200" b="0" i="0" dirty="0">
                <a:solidFill>
                  <a:srgbClr val="424242"/>
                </a:solidFill>
                <a:effectLst/>
                <a:latin typeface="Gartner sans"/>
              </a:rPr>
              <a:t>RPA</a:t>
            </a:r>
            <a:r>
              <a:rPr lang="zh-CN" altLang="en-US" sz="3200" b="0" i="0" dirty="0">
                <a:solidFill>
                  <a:srgbClr val="424242"/>
                </a:solidFill>
                <a:effectLst/>
                <a:latin typeface="Gartner sans"/>
              </a:rPr>
              <a:t>发展的下一个阶段</a:t>
            </a:r>
            <a:endParaRPr lang="en-US" sz="3200" b="0" i="0" dirty="0">
              <a:solidFill>
                <a:srgbClr val="424242"/>
              </a:solidFill>
              <a:effectLst/>
              <a:latin typeface="Gartner sans"/>
            </a:endParaRPr>
          </a:p>
        </p:txBody>
      </p:sp>
      <p:sp>
        <p:nvSpPr>
          <p:cNvPr id="3" name="Content Placeholder 2">
            <a:extLst>
              <a:ext uri="{FF2B5EF4-FFF2-40B4-BE49-F238E27FC236}">
                <a16:creationId xmlns:a16="http://schemas.microsoft.com/office/drawing/2014/main" id="{2824CDC8-7ECC-4087-9385-60B729F8A3CA}"/>
              </a:ext>
            </a:extLst>
          </p:cNvPr>
          <p:cNvSpPr>
            <a:spLocks noGrp="1"/>
          </p:cNvSpPr>
          <p:nvPr>
            <p:ph idx="1"/>
          </p:nvPr>
        </p:nvSpPr>
        <p:spPr>
          <a:xfrm>
            <a:off x="6255657" y="4745776"/>
            <a:ext cx="5315857" cy="1712685"/>
          </a:xfrm>
          <a:custGeom>
            <a:avLst/>
            <a:gdLst>
              <a:gd name="connsiteX0" fmla="*/ 0 w 5315857"/>
              <a:gd name="connsiteY0" fmla="*/ 0 h 1712685"/>
              <a:gd name="connsiteX1" fmla="*/ 484334 w 5315857"/>
              <a:gd name="connsiteY1" fmla="*/ 0 h 1712685"/>
              <a:gd name="connsiteX2" fmla="*/ 1128143 w 5315857"/>
              <a:gd name="connsiteY2" fmla="*/ 0 h 1712685"/>
              <a:gd name="connsiteX3" fmla="*/ 1612477 w 5315857"/>
              <a:gd name="connsiteY3" fmla="*/ 0 h 1712685"/>
              <a:gd name="connsiteX4" fmla="*/ 2256286 w 5315857"/>
              <a:gd name="connsiteY4" fmla="*/ 0 h 1712685"/>
              <a:gd name="connsiteX5" fmla="*/ 2953254 w 5315857"/>
              <a:gd name="connsiteY5" fmla="*/ 0 h 1712685"/>
              <a:gd name="connsiteX6" fmla="*/ 3384429 w 5315857"/>
              <a:gd name="connsiteY6" fmla="*/ 0 h 1712685"/>
              <a:gd name="connsiteX7" fmla="*/ 4028238 w 5315857"/>
              <a:gd name="connsiteY7" fmla="*/ 0 h 1712685"/>
              <a:gd name="connsiteX8" fmla="*/ 4565731 w 5315857"/>
              <a:gd name="connsiteY8" fmla="*/ 0 h 1712685"/>
              <a:gd name="connsiteX9" fmla="*/ 5315857 w 5315857"/>
              <a:gd name="connsiteY9" fmla="*/ 0 h 1712685"/>
              <a:gd name="connsiteX10" fmla="*/ 5315857 w 5315857"/>
              <a:gd name="connsiteY10" fmla="*/ 553768 h 1712685"/>
              <a:gd name="connsiteX11" fmla="*/ 5315857 w 5315857"/>
              <a:gd name="connsiteY11" fmla="*/ 1158917 h 1712685"/>
              <a:gd name="connsiteX12" fmla="*/ 5315857 w 5315857"/>
              <a:gd name="connsiteY12" fmla="*/ 1712685 h 1712685"/>
              <a:gd name="connsiteX13" fmla="*/ 4725206 w 5315857"/>
              <a:gd name="connsiteY13" fmla="*/ 1712685 h 1712685"/>
              <a:gd name="connsiteX14" fmla="*/ 4240873 w 5315857"/>
              <a:gd name="connsiteY14" fmla="*/ 1712685 h 1712685"/>
              <a:gd name="connsiteX15" fmla="*/ 3650222 w 5315857"/>
              <a:gd name="connsiteY15" fmla="*/ 1712685 h 1712685"/>
              <a:gd name="connsiteX16" fmla="*/ 3219047 w 5315857"/>
              <a:gd name="connsiteY16" fmla="*/ 1712685 h 1712685"/>
              <a:gd name="connsiteX17" fmla="*/ 2522079 w 5315857"/>
              <a:gd name="connsiteY17" fmla="*/ 1712685 h 1712685"/>
              <a:gd name="connsiteX18" fmla="*/ 1984587 w 5315857"/>
              <a:gd name="connsiteY18" fmla="*/ 1712685 h 1712685"/>
              <a:gd name="connsiteX19" fmla="*/ 1447094 w 5315857"/>
              <a:gd name="connsiteY19" fmla="*/ 1712685 h 1712685"/>
              <a:gd name="connsiteX20" fmla="*/ 1015919 w 5315857"/>
              <a:gd name="connsiteY20" fmla="*/ 1712685 h 1712685"/>
              <a:gd name="connsiteX21" fmla="*/ 0 w 5315857"/>
              <a:gd name="connsiteY21" fmla="*/ 1712685 h 1712685"/>
              <a:gd name="connsiteX22" fmla="*/ 0 w 5315857"/>
              <a:gd name="connsiteY22" fmla="*/ 1141790 h 1712685"/>
              <a:gd name="connsiteX23" fmla="*/ 0 w 5315857"/>
              <a:gd name="connsiteY23" fmla="*/ 605149 h 1712685"/>
              <a:gd name="connsiteX24" fmla="*/ 0 w 5315857"/>
              <a:gd name="connsiteY24" fmla="*/ 0 h 1712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15857" h="1712685" fill="none" extrusionOk="0">
                <a:moveTo>
                  <a:pt x="0" y="0"/>
                </a:moveTo>
                <a:cubicBezTo>
                  <a:pt x="140825" y="-44685"/>
                  <a:pt x="276320" y="46574"/>
                  <a:pt x="484334" y="0"/>
                </a:cubicBezTo>
                <a:cubicBezTo>
                  <a:pt x="692348" y="-46574"/>
                  <a:pt x="907371" y="39389"/>
                  <a:pt x="1128143" y="0"/>
                </a:cubicBezTo>
                <a:cubicBezTo>
                  <a:pt x="1348915" y="-39389"/>
                  <a:pt x="1420453" y="25686"/>
                  <a:pt x="1612477" y="0"/>
                </a:cubicBezTo>
                <a:cubicBezTo>
                  <a:pt x="1804501" y="-25686"/>
                  <a:pt x="1941443" y="53680"/>
                  <a:pt x="2256286" y="0"/>
                </a:cubicBezTo>
                <a:cubicBezTo>
                  <a:pt x="2571129" y="-53680"/>
                  <a:pt x="2794420" y="15351"/>
                  <a:pt x="2953254" y="0"/>
                </a:cubicBezTo>
                <a:cubicBezTo>
                  <a:pt x="3112088" y="-15351"/>
                  <a:pt x="3226337" y="37809"/>
                  <a:pt x="3384429" y="0"/>
                </a:cubicBezTo>
                <a:cubicBezTo>
                  <a:pt x="3542522" y="-37809"/>
                  <a:pt x="3796822" y="18814"/>
                  <a:pt x="4028238" y="0"/>
                </a:cubicBezTo>
                <a:cubicBezTo>
                  <a:pt x="4259654" y="-18814"/>
                  <a:pt x="4352743" y="9785"/>
                  <a:pt x="4565731" y="0"/>
                </a:cubicBezTo>
                <a:cubicBezTo>
                  <a:pt x="4778719" y="-9785"/>
                  <a:pt x="5141377" y="40192"/>
                  <a:pt x="5315857" y="0"/>
                </a:cubicBezTo>
                <a:cubicBezTo>
                  <a:pt x="5375504" y="216752"/>
                  <a:pt x="5276016" y="332001"/>
                  <a:pt x="5315857" y="553768"/>
                </a:cubicBezTo>
                <a:cubicBezTo>
                  <a:pt x="5355698" y="775535"/>
                  <a:pt x="5299513" y="865183"/>
                  <a:pt x="5315857" y="1158917"/>
                </a:cubicBezTo>
                <a:cubicBezTo>
                  <a:pt x="5332201" y="1452651"/>
                  <a:pt x="5260653" y="1598553"/>
                  <a:pt x="5315857" y="1712685"/>
                </a:cubicBezTo>
                <a:cubicBezTo>
                  <a:pt x="5192132" y="1769808"/>
                  <a:pt x="4909965" y="1646118"/>
                  <a:pt x="4725206" y="1712685"/>
                </a:cubicBezTo>
                <a:cubicBezTo>
                  <a:pt x="4540447" y="1779252"/>
                  <a:pt x="4349170" y="1663920"/>
                  <a:pt x="4240873" y="1712685"/>
                </a:cubicBezTo>
                <a:cubicBezTo>
                  <a:pt x="4132576" y="1761450"/>
                  <a:pt x="3776273" y="1710119"/>
                  <a:pt x="3650222" y="1712685"/>
                </a:cubicBezTo>
                <a:cubicBezTo>
                  <a:pt x="3524171" y="1715251"/>
                  <a:pt x="3397840" y="1695638"/>
                  <a:pt x="3219047" y="1712685"/>
                </a:cubicBezTo>
                <a:cubicBezTo>
                  <a:pt x="3040254" y="1729732"/>
                  <a:pt x="2752896" y="1654416"/>
                  <a:pt x="2522079" y="1712685"/>
                </a:cubicBezTo>
                <a:cubicBezTo>
                  <a:pt x="2291262" y="1770954"/>
                  <a:pt x="2223539" y="1652401"/>
                  <a:pt x="1984587" y="1712685"/>
                </a:cubicBezTo>
                <a:cubicBezTo>
                  <a:pt x="1745635" y="1772969"/>
                  <a:pt x="1585273" y="1686574"/>
                  <a:pt x="1447094" y="1712685"/>
                </a:cubicBezTo>
                <a:cubicBezTo>
                  <a:pt x="1308915" y="1738796"/>
                  <a:pt x="1132244" y="1711120"/>
                  <a:pt x="1015919" y="1712685"/>
                </a:cubicBezTo>
                <a:cubicBezTo>
                  <a:pt x="899594" y="1714250"/>
                  <a:pt x="294004" y="1635980"/>
                  <a:pt x="0" y="1712685"/>
                </a:cubicBezTo>
                <a:cubicBezTo>
                  <a:pt x="-47412" y="1571699"/>
                  <a:pt x="45081" y="1274619"/>
                  <a:pt x="0" y="1141790"/>
                </a:cubicBezTo>
                <a:cubicBezTo>
                  <a:pt x="-45081" y="1008961"/>
                  <a:pt x="37801" y="834438"/>
                  <a:pt x="0" y="605149"/>
                </a:cubicBezTo>
                <a:cubicBezTo>
                  <a:pt x="-37801" y="375860"/>
                  <a:pt x="51486" y="257764"/>
                  <a:pt x="0" y="0"/>
                </a:cubicBezTo>
                <a:close/>
              </a:path>
              <a:path w="5315857" h="1712685" stroke="0" extrusionOk="0">
                <a:moveTo>
                  <a:pt x="0" y="0"/>
                </a:moveTo>
                <a:cubicBezTo>
                  <a:pt x="151455" y="-39551"/>
                  <a:pt x="308325" y="12790"/>
                  <a:pt x="431175" y="0"/>
                </a:cubicBezTo>
                <a:cubicBezTo>
                  <a:pt x="554026" y="-12790"/>
                  <a:pt x="857664" y="11522"/>
                  <a:pt x="1021826" y="0"/>
                </a:cubicBezTo>
                <a:cubicBezTo>
                  <a:pt x="1185988" y="-11522"/>
                  <a:pt x="1330328" y="6569"/>
                  <a:pt x="1453001" y="0"/>
                </a:cubicBezTo>
                <a:cubicBezTo>
                  <a:pt x="1575675" y="-6569"/>
                  <a:pt x="1871890" y="5471"/>
                  <a:pt x="2149969" y="0"/>
                </a:cubicBezTo>
                <a:cubicBezTo>
                  <a:pt x="2428048" y="-5471"/>
                  <a:pt x="2459826" y="43189"/>
                  <a:pt x="2687461" y="0"/>
                </a:cubicBezTo>
                <a:cubicBezTo>
                  <a:pt x="2915096" y="-43189"/>
                  <a:pt x="2974600" y="5678"/>
                  <a:pt x="3224953" y="0"/>
                </a:cubicBezTo>
                <a:cubicBezTo>
                  <a:pt x="3475306" y="-5678"/>
                  <a:pt x="3688830" y="22350"/>
                  <a:pt x="3815604" y="0"/>
                </a:cubicBezTo>
                <a:cubicBezTo>
                  <a:pt x="3942378" y="-22350"/>
                  <a:pt x="4217780" y="63551"/>
                  <a:pt x="4406255" y="0"/>
                </a:cubicBezTo>
                <a:cubicBezTo>
                  <a:pt x="4594730" y="-63551"/>
                  <a:pt x="4934805" y="89302"/>
                  <a:pt x="5315857" y="0"/>
                </a:cubicBezTo>
                <a:cubicBezTo>
                  <a:pt x="5370267" y="213253"/>
                  <a:pt x="5298471" y="287917"/>
                  <a:pt x="5315857" y="553768"/>
                </a:cubicBezTo>
                <a:cubicBezTo>
                  <a:pt x="5333243" y="819619"/>
                  <a:pt x="5267375" y="900222"/>
                  <a:pt x="5315857" y="1107536"/>
                </a:cubicBezTo>
                <a:cubicBezTo>
                  <a:pt x="5364339" y="1314850"/>
                  <a:pt x="5291045" y="1432094"/>
                  <a:pt x="5315857" y="1712685"/>
                </a:cubicBezTo>
                <a:cubicBezTo>
                  <a:pt x="5156699" y="1717824"/>
                  <a:pt x="4847617" y="1689364"/>
                  <a:pt x="4672048" y="1712685"/>
                </a:cubicBezTo>
                <a:cubicBezTo>
                  <a:pt x="4496479" y="1736006"/>
                  <a:pt x="4134541" y="1629283"/>
                  <a:pt x="3975080" y="1712685"/>
                </a:cubicBezTo>
                <a:cubicBezTo>
                  <a:pt x="3815619" y="1796087"/>
                  <a:pt x="3615754" y="1677247"/>
                  <a:pt x="3490746" y="1712685"/>
                </a:cubicBezTo>
                <a:cubicBezTo>
                  <a:pt x="3365738" y="1748123"/>
                  <a:pt x="3052001" y="1686993"/>
                  <a:pt x="2846937" y="1712685"/>
                </a:cubicBezTo>
                <a:cubicBezTo>
                  <a:pt x="2641873" y="1738377"/>
                  <a:pt x="2481830" y="1709440"/>
                  <a:pt x="2149969" y="1712685"/>
                </a:cubicBezTo>
                <a:cubicBezTo>
                  <a:pt x="1818108" y="1715930"/>
                  <a:pt x="1681536" y="1703408"/>
                  <a:pt x="1506159" y="1712685"/>
                </a:cubicBezTo>
                <a:cubicBezTo>
                  <a:pt x="1330782" y="1721962"/>
                  <a:pt x="1163712" y="1678598"/>
                  <a:pt x="1074984" y="1712685"/>
                </a:cubicBezTo>
                <a:cubicBezTo>
                  <a:pt x="986257" y="1746772"/>
                  <a:pt x="258095" y="1704878"/>
                  <a:pt x="0" y="1712685"/>
                </a:cubicBezTo>
                <a:cubicBezTo>
                  <a:pt x="-9385" y="1551556"/>
                  <a:pt x="29233" y="1420949"/>
                  <a:pt x="0" y="1193171"/>
                </a:cubicBezTo>
                <a:cubicBezTo>
                  <a:pt x="-29233" y="965393"/>
                  <a:pt x="67993" y="876074"/>
                  <a:pt x="0" y="588022"/>
                </a:cubicBezTo>
                <a:cubicBezTo>
                  <a:pt x="-67993" y="299970"/>
                  <a:pt x="37913" y="258415"/>
                  <a:pt x="0" y="0"/>
                </a:cubicBezTo>
                <a:close/>
              </a:path>
            </a:pathLst>
          </a:custGeom>
          <a:ln>
            <a:noFill/>
            <a:extLst>
              <a:ext uri="{C807C97D-BFC1-408E-A445-0C87EB9F89A2}">
                <ask:lineSketchStyleProps xmlns:ask="http://schemas.microsoft.com/office/drawing/2018/sketchyshapes" sd="1958054822">
                  <ask:type>
                    <ask:lineSketchScribble/>
                  </ask:type>
                </ask:lineSketchStyleProps>
              </a:ext>
            </a:extLst>
          </a:ln>
        </p:spPr>
        <p:txBody>
          <a:bodyPr>
            <a:normAutofit/>
          </a:bodyPr>
          <a:lstStyle/>
          <a:p>
            <a:pPr marL="0" indent="0" algn="ctr">
              <a:buNone/>
            </a:pPr>
            <a:r>
              <a:rPr lang="en-US" sz="1200" b="0" i="0" cap="all" dirty="0">
                <a:solidFill>
                  <a:srgbClr val="333333"/>
                </a:solidFill>
                <a:effectLst/>
                <a:latin typeface="museo_sans"/>
              </a:rPr>
              <a:t>DIGITAL WORKER </a:t>
            </a:r>
            <a:r>
              <a:rPr lang="en-US" altLang="zh-CN" sz="1200" b="0" i="0" cap="all" dirty="0">
                <a:solidFill>
                  <a:srgbClr val="333333"/>
                </a:solidFill>
                <a:effectLst/>
                <a:latin typeface="museo_sans"/>
              </a:rPr>
              <a:t>is advanced form of Bots</a:t>
            </a:r>
            <a:endParaRPr lang="en-US" sz="1200" b="0" i="0" cap="all" dirty="0">
              <a:solidFill>
                <a:srgbClr val="333333"/>
              </a:solidFill>
              <a:effectLst/>
              <a:latin typeface="museo_sans"/>
            </a:endParaRPr>
          </a:p>
          <a:p>
            <a:r>
              <a:rPr lang="en-US" sz="1200" b="0" i="0" dirty="0">
                <a:solidFill>
                  <a:srgbClr val="333333"/>
                </a:solidFill>
                <a:effectLst/>
                <a:latin typeface="museo_sans"/>
              </a:rPr>
              <a:t>Bots—software robots—are task-centric; Digital Workers are built to augment human workers by performing complete business functions from start to finish. For example, a Digital Worker can take on the work of regularly submitting invoices through the system from beginning to end.</a:t>
            </a:r>
          </a:p>
          <a:p>
            <a:r>
              <a:rPr lang="en-US" sz="1200" b="0" i="0" dirty="0">
                <a:solidFill>
                  <a:srgbClr val="333333"/>
                </a:solidFill>
                <a:effectLst/>
                <a:latin typeface="museo_sans"/>
              </a:rPr>
              <a:t>Rely on a bot to automate a task. Rely on a Digital Worker to enhance any job role.</a:t>
            </a:r>
          </a:p>
        </p:txBody>
      </p:sp>
      <p:pic>
        <p:nvPicPr>
          <p:cNvPr id="5" name="Picture 4">
            <a:extLst>
              <a:ext uri="{FF2B5EF4-FFF2-40B4-BE49-F238E27FC236}">
                <a16:creationId xmlns:a16="http://schemas.microsoft.com/office/drawing/2014/main" id="{E2C15A9D-8453-4F1F-A03D-12F0551F7817}"/>
              </a:ext>
            </a:extLst>
          </p:cNvPr>
          <p:cNvPicPr>
            <a:picLocks noChangeAspect="1"/>
          </p:cNvPicPr>
          <p:nvPr/>
        </p:nvPicPr>
        <p:blipFill>
          <a:blip r:embed="rId2"/>
          <a:stretch>
            <a:fillRect/>
          </a:stretch>
        </p:blipFill>
        <p:spPr>
          <a:xfrm>
            <a:off x="7099299" y="1690687"/>
            <a:ext cx="3309257" cy="2750849"/>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CEAC9430-F0AB-48A5-B6B3-5375240B8762}"/>
              </a:ext>
            </a:extLst>
          </p:cNvPr>
          <p:cNvSpPr txBox="1"/>
          <p:nvPr/>
        </p:nvSpPr>
        <p:spPr>
          <a:xfrm>
            <a:off x="886613" y="5767100"/>
            <a:ext cx="4357915" cy="267931"/>
          </a:xfrm>
          <a:prstGeom prst="rect">
            <a:avLst/>
          </a:prstGeom>
          <a:noFill/>
        </p:spPr>
        <p:txBody>
          <a:bodyPr wrap="square">
            <a:spAutoFit/>
          </a:bodyPr>
          <a:lstStyle/>
          <a:p>
            <a:pPr algn="l"/>
            <a:r>
              <a:rPr lang="en-US" altLang="zh-CN" sz="1100" b="0" i="0" dirty="0">
                <a:solidFill>
                  <a:srgbClr val="212121"/>
                </a:solidFill>
                <a:effectLst/>
                <a:latin typeface="Gartner sans"/>
                <a:hlinkClick r:id="rId3"/>
              </a:rPr>
              <a:t>Gartner</a:t>
            </a:r>
            <a:r>
              <a:rPr lang="zh-CN" altLang="en-US" sz="1100" b="0" i="0" dirty="0">
                <a:solidFill>
                  <a:srgbClr val="212121"/>
                </a:solidFill>
                <a:effectLst/>
                <a:latin typeface="Gartner sans"/>
                <a:hlinkClick r:id="rId3"/>
              </a:rPr>
              <a:t>： </a:t>
            </a:r>
            <a:r>
              <a:rPr lang="en-US" altLang="zh-CN" sz="1100" b="0" i="0" dirty="0">
                <a:solidFill>
                  <a:srgbClr val="212121"/>
                </a:solidFill>
                <a:effectLst/>
                <a:latin typeface="Gartner sans"/>
                <a:hlinkClick r:id="rId3"/>
              </a:rPr>
              <a:t>2021 </a:t>
            </a:r>
            <a:r>
              <a:rPr lang="en-US" sz="1100" b="0" i="0" dirty="0">
                <a:solidFill>
                  <a:srgbClr val="212121"/>
                </a:solidFill>
                <a:effectLst/>
                <a:latin typeface="Gartner sans"/>
                <a:hlinkClick r:id="rId3"/>
              </a:rPr>
              <a:t>Magic Quadrant for Robotic Process Automation</a:t>
            </a:r>
            <a:endParaRPr lang="en-US" sz="1100" b="0" i="0" dirty="0">
              <a:solidFill>
                <a:srgbClr val="212121"/>
              </a:solidFill>
              <a:effectLst/>
              <a:latin typeface="Gartner sans"/>
            </a:endParaRPr>
          </a:p>
        </p:txBody>
      </p:sp>
      <p:pic>
        <p:nvPicPr>
          <p:cNvPr id="8" name="Picture 7">
            <a:extLst>
              <a:ext uri="{FF2B5EF4-FFF2-40B4-BE49-F238E27FC236}">
                <a16:creationId xmlns:a16="http://schemas.microsoft.com/office/drawing/2014/main" id="{4BAAF83E-93C2-4FB6-813E-C43AF730B709}"/>
              </a:ext>
            </a:extLst>
          </p:cNvPr>
          <p:cNvPicPr>
            <a:picLocks noChangeAspect="1"/>
          </p:cNvPicPr>
          <p:nvPr/>
        </p:nvPicPr>
        <p:blipFill>
          <a:blip r:embed="rId4"/>
          <a:stretch>
            <a:fillRect/>
          </a:stretch>
        </p:blipFill>
        <p:spPr>
          <a:xfrm>
            <a:off x="1225263" y="1690688"/>
            <a:ext cx="3041937" cy="2750849"/>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CBBB32D7-AE3C-4977-B78D-1C4580E960A8}"/>
              </a:ext>
            </a:extLst>
          </p:cNvPr>
          <p:cNvSpPr txBox="1"/>
          <p:nvPr/>
        </p:nvSpPr>
        <p:spPr>
          <a:xfrm>
            <a:off x="722086" y="4863455"/>
            <a:ext cx="4522442" cy="738664"/>
          </a:xfrm>
          <a:prstGeom prst="rect">
            <a:avLst/>
          </a:prstGeom>
          <a:noFill/>
        </p:spPr>
        <p:txBody>
          <a:bodyPr wrap="square">
            <a:spAutoFit/>
          </a:bodyPr>
          <a:lstStyle/>
          <a:p>
            <a:r>
              <a:rPr lang="en-US" sz="1400" b="0" i="0" dirty="0">
                <a:solidFill>
                  <a:srgbClr val="424242"/>
                </a:solidFill>
                <a:effectLst/>
                <a:latin typeface="Gartner sans"/>
              </a:rPr>
              <a:t>Gartner finds that the 10 largest RPA software vendors account for over 70% of market share in the RPA market.</a:t>
            </a:r>
          </a:p>
          <a:p>
            <a:endParaRPr lang="en-US" sz="1400" dirty="0">
              <a:solidFill>
                <a:srgbClr val="424242"/>
              </a:solidFill>
              <a:latin typeface="Gartner sans"/>
            </a:endParaRPr>
          </a:p>
        </p:txBody>
      </p:sp>
    </p:spTree>
    <p:extLst>
      <p:ext uri="{BB962C8B-B14F-4D97-AF65-F5344CB8AC3E}">
        <p14:creationId xmlns:p14="http://schemas.microsoft.com/office/powerpoint/2010/main" val="2085965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C35DD-1F18-4561-8666-DECC42B01F98}"/>
              </a:ext>
            </a:extLst>
          </p:cNvPr>
          <p:cNvSpPr>
            <a:spLocks noGrp="1"/>
          </p:cNvSpPr>
          <p:nvPr>
            <p:ph type="title"/>
          </p:nvPr>
        </p:nvSpPr>
        <p:spPr/>
        <p:txBody>
          <a:bodyPr/>
          <a:lstStyle/>
          <a:p>
            <a:r>
              <a:rPr lang="en-US" dirty="0">
                <a:latin typeface="Constantia" panose="02030602050306030303" pitchFamily="18" charset="0"/>
              </a:rPr>
              <a:t>RPA </a:t>
            </a:r>
            <a:r>
              <a:rPr lang="en-US" sz="3600" dirty="0">
                <a:latin typeface="Constantia" panose="02030602050306030303" pitchFamily="18" charset="0"/>
              </a:rPr>
              <a:t>(bots) </a:t>
            </a:r>
            <a:r>
              <a:rPr lang="en-US" dirty="0">
                <a:solidFill>
                  <a:schemeClr val="bg1">
                    <a:lumMod val="65000"/>
                  </a:schemeClr>
                </a:solidFill>
                <a:latin typeface="Constantia" panose="02030602050306030303" pitchFamily="18" charset="0"/>
              </a:rPr>
              <a:t>now</a:t>
            </a:r>
            <a:r>
              <a:rPr lang="en-US" dirty="0">
                <a:latin typeface="Constantia" panose="02030602050306030303" pitchFamily="18" charset="0"/>
              </a:rPr>
              <a:t> </a:t>
            </a:r>
            <a:r>
              <a:rPr lang="en-US" dirty="0">
                <a:latin typeface="Constantia" panose="02030602050306030303" pitchFamily="18" charset="0"/>
                <a:sym typeface="Wingdings" panose="05000000000000000000" pitchFamily="2" charset="2"/>
              </a:rPr>
              <a:t> IPA </a:t>
            </a:r>
            <a:r>
              <a:rPr lang="en-US" sz="3600" dirty="0">
                <a:latin typeface="Constantia" panose="02030602050306030303" pitchFamily="18" charset="0"/>
                <a:sym typeface="Wingdings" panose="05000000000000000000" pitchFamily="2" charset="2"/>
              </a:rPr>
              <a:t>(digital worker) </a:t>
            </a:r>
            <a:r>
              <a:rPr lang="en-US" dirty="0">
                <a:solidFill>
                  <a:schemeClr val="bg1">
                    <a:lumMod val="65000"/>
                  </a:schemeClr>
                </a:solidFill>
                <a:latin typeface="Constantia" panose="02030602050306030303" pitchFamily="18" charset="0"/>
                <a:sym typeface="Wingdings" panose="05000000000000000000" pitchFamily="2" charset="2"/>
              </a:rPr>
              <a:t>next</a:t>
            </a:r>
            <a:endParaRPr lang="en-US" dirty="0">
              <a:solidFill>
                <a:schemeClr val="bg1">
                  <a:lumMod val="65000"/>
                </a:schemeClr>
              </a:solidFill>
              <a:latin typeface="Constantia" panose="02030602050306030303" pitchFamily="18" charset="0"/>
            </a:endParaRPr>
          </a:p>
        </p:txBody>
      </p:sp>
      <p:sp>
        <p:nvSpPr>
          <p:cNvPr id="3" name="Text Placeholder 2">
            <a:extLst>
              <a:ext uri="{FF2B5EF4-FFF2-40B4-BE49-F238E27FC236}">
                <a16:creationId xmlns:a16="http://schemas.microsoft.com/office/drawing/2014/main" id="{A7C4E3F8-3984-4695-A0E7-5840D7B045EA}"/>
              </a:ext>
            </a:extLst>
          </p:cNvPr>
          <p:cNvSpPr>
            <a:spLocks noGrp="1"/>
          </p:cNvSpPr>
          <p:nvPr>
            <p:ph type="body" idx="1"/>
          </p:nvPr>
        </p:nvSpPr>
        <p:spPr/>
        <p:txBody>
          <a:bodyPr anchor="ctr">
            <a:normAutofit/>
          </a:bodyPr>
          <a:lstStyle/>
          <a:p>
            <a:r>
              <a:rPr lang="en-US" sz="3200" dirty="0">
                <a:latin typeface="Constantia" panose="02030602050306030303" pitchFamily="18" charset="0"/>
              </a:rPr>
              <a:t>RPA </a:t>
            </a:r>
            <a:r>
              <a:rPr lang="en-US" sz="2000" dirty="0">
                <a:solidFill>
                  <a:schemeClr val="bg1">
                    <a:lumMod val="65000"/>
                  </a:schemeClr>
                </a:solidFill>
                <a:latin typeface="Constantia" panose="02030602050306030303" pitchFamily="18" charset="0"/>
              </a:rPr>
              <a:t>Robotic Process Automation</a:t>
            </a:r>
            <a:endParaRPr lang="en-US" sz="3200" dirty="0">
              <a:solidFill>
                <a:schemeClr val="bg1">
                  <a:lumMod val="65000"/>
                </a:schemeClr>
              </a:solidFill>
              <a:latin typeface="Constantia" panose="02030602050306030303" pitchFamily="18" charset="0"/>
            </a:endParaRPr>
          </a:p>
        </p:txBody>
      </p:sp>
      <p:sp>
        <p:nvSpPr>
          <p:cNvPr id="4" name="Content Placeholder 3">
            <a:extLst>
              <a:ext uri="{FF2B5EF4-FFF2-40B4-BE49-F238E27FC236}">
                <a16:creationId xmlns:a16="http://schemas.microsoft.com/office/drawing/2014/main" id="{B437377D-701D-43DB-8C6A-DE2B8CC27B7A}"/>
              </a:ext>
            </a:extLst>
          </p:cNvPr>
          <p:cNvSpPr>
            <a:spLocks noGrp="1"/>
          </p:cNvSpPr>
          <p:nvPr>
            <p:ph sz="half" idx="2"/>
          </p:nvPr>
        </p:nvSpPr>
        <p:spPr>
          <a:xfrm>
            <a:off x="839788" y="2505074"/>
            <a:ext cx="5157787" cy="3470569"/>
          </a:xfrm>
        </p:spPr>
        <p:txBody>
          <a:bodyPr>
            <a:normAutofit fontScale="85000" lnSpcReduction="20000"/>
          </a:bodyPr>
          <a:lstStyle/>
          <a:p>
            <a:r>
              <a:rPr lang="en-US" dirty="0">
                <a:latin typeface="Constantia" panose="02030602050306030303" pitchFamily="18" charset="0"/>
              </a:rPr>
              <a:t>Software “robots” or “bots”</a:t>
            </a:r>
          </a:p>
          <a:p>
            <a:r>
              <a:rPr lang="en-US" dirty="0">
                <a:latin typeface="Constantia" panose="02030602050306030303" pitchFamily="18" charset="0"/>
              </a:rPr>
              <a:t>Good at </a:t>
            </a:r>
          </a:p>
          <a:p>
            <a:pPr lvl="1"/>
            <a:r>
              <a:rPr lang="en-US" i="1" dirty="0">
                <a:latin typeface="Constantia" panose="02030602050306030303" pitchFamily="18" charset="0"/>
              </a:rPr>
              <a:t>Repetitive tasks</a:t>
            </a:r>
          </a:p>
          <a:p>
            <a:pPr lvl="1"/>
            <a:r>
              <a:rPr lang="en-US" i="1" dirty="0">
                <a:latin typeface="Constantia" panose="02030602050306030303" pitchFamily="18" charset="0"/>
              </a:rPr>
              <a:t>Highly structured </a:t>
            </a:r>
            <a:r>
              <a:rPr lang="en-US" dirty="0">
                <a:latin typeface="Constantia" panose="02030602050306030303" pitchFamily="18" charset="0"/>
              </a:rPr>
              <a:t>tasks</a:t>
            </a:r>
          </a:p>
          <a:p>
            <a:r>
              <a:rPr lang="en-US" dirty="0">
                <a:latin typeface="Constantia" panose="02030602050306030303" pitchFamily="18" charset="0"/>
              </a:rPr>
              <a:t>But limited by</a:t>
            </a:r>
          </a:p>
          <a:p>
            <a:pPr lvl="1"/>
            <a:r>
              <a:rPr lang="en-US" i="1" dirty="0">
                <a:latin typeface="Constantia" panose="02030602050306030303" pitchFamily="18" charset="0"/>
              </a:rPr>
              <a:t>Simplistic logic </a:t>
            </a:r>
            <a:r>
              <a:rPr lang="en-US" sz="1600" i="1" dirty="0">
                <a:latin typeface="Constantia" panose="02030602050306030303" pitchFamily="18" charset="0"/>
              </a:rPr>
              <a:t>(e.g. rigid rule-based)</a:t>
            </a:r>
            <a:endParaRPr lang="en-US" i="1" dirty="0">
              <a:latin typeface="Constantia" panose="02030602050306030303" pitchFamily="18" charset="0"/>
            </a:endParaRPr>
          </a:p>
          <a:p>
            <a:pPr lvl="1"/>
            <a:r>
              <a:rPr lang="en-US" i="1" dirty="0">
                <a:latin typeface="Constantia" panose="02030602050306030303" pitchFamily="18" charset="0"/>
              </a:rPr>
              <a:t>Unable to reason</a:t>
            </a:r>
          </a:p>
          <a:p>
            <a:pPr lvl="1"/>
            <a:r>
              <a:rPr lang="en-US" i="1" dirty="0">
                <a:latin typeface="Constantia" panose="02030602050306030303" pitchFamily="18" charset="0"/>
              </a:rPr>
              <a:t>Unable to make decisions</a:t>
            </a:r>
          </a:p>
          <a:p>
            <a:pPr lvl="1"/>
            <a:r>
              <a:rPr lang="en-US" i="1" dirty="0">
                <a:latin typeface="Constantia" panose="02030602050306030303" pitchFamily="18" charset="0"/>
              </a:rPr>
              <a:t>Lack scalability &amp; security</a:t>
            </a:r>
          </a:p>
        </p:txBody>
      </p:sp>
      <p:sp>
        <p:nvSpPr>
          <p:cNvPr id="5" name="Text Placeholder 4">
            <a:extLst>
              <a:ext uri="{FF2B5EF4-FFF2-40B4-BE49-F238E27FC236}">
                <a16:creationId xmlns:a16="http://schemas.microsoft.com/office/drawing/2014/main" id="{8C2148C0-AD07-4B03-AA63-84B462A2F4FC}"/>
              </a:ext>
            </a:extLst>
          </p:cNvPr>
          <p:cNvSpPr>
            <a:spLocks noGrp="1"/>
          </p:cNvSpPr>
          <p:nvPr>
            <p:ph type="body" sz="quarter" idx="3"/>
          </p:nvPr>
        </p:nvSpPr>
        <p:spPr/>
        <p:txBody>
          <a:bodyPr anchor="ctr">
            <a:normAutofit/>
          </a:bodyPr>
          <a:lstStyle/>
          <a:p>
            <a:r>
              <a:rPr lang="en-US" sz="3200" dirty="0">
                <a:latin typeface="Constantia" panose="02030602050306030303" pitchFamily="18" charset="0"/>
              </a:rPr>
              <a:t>IPA </a:t>
            </a:r>
            <a:r>
              <a:rPr lang="en-US" sz="2000" dirty="0">
                <a:solidFill>
                  <a:schemeClr val="bg1">
                    <a:lumMod val="65000"/>
                  </a:schemeClr>
                </a:solidFill>
                <a:latin typeface="Constantia" panose="02030602050306030303" pitchFamily="18" charset="0"/>
              </a:rPr>
              <a:t>Intelligent Process Automation</a:t>
            </a:r>
            <a:endParaRPr lang="en-US" sz="3200" dirty="0">
              <a:solidFill>
                <a:schemeClr val="bg1">
                  <a:lumMod val="65000"/>
                </a:schemeClr>
              </a:solidFill>
              <a:latin typeface="Constantia" panose="02030602050306030303" pitchFamily="18" charset="0"/>
            </a:endParaRPr>
          </a:p>
        </p:txBody>
      </p:sp>
      <p:sp>
        <p:nvSpPr>
          <p:cNvPr id="6" name="Content Placeholder 5">
            <a:extLst>
              <a:ext uri="{FF2B5EF4-FFF2-40B4-BE49-F238E27FC236}">
                <a16:creationId xmlns:a16="http://schemas.microsoft.com/office/drawing/2014/main" id="{E4349CE0-DE09-4324-9873-8E9286676837}"/>
              </a:ext>
            </a:extLst>
          </p:cNvPr>
          <p:cNvSpPr>
            <a:spLocks noGrp="1"/>
          </p:cNvSpPr>
          <p:nvPr>
            <p:ph sz="quarter" idx="4"/>
          </p:nvPr>
        </p:nvSpPr>
        <p:spPr>
          <a:xfrm>
            <a:off x="6172200" y="2505074"/>
            <a:ext cx="5183188" cy="3470569"/>
          </a:xfrm>
        </p:spPr>
        <p:txBody>
          <a:bodyPr>
            <a:normAutofit fontScale="85000" lnSpcReduction="20000"/>
          </a:bodyPr>
          <a:lstStyle/>
          <a:p>
            <a:r>
              <a:rPr lang="en-US" dirty="0">
                <a:latin typeface="Constantia" panose="02030602050306030303" pitchFamily="18" charset="0"/>
              </a:rPr>
              <a:t>Next phase of RPA</a:t>
            </a:r>
          </a:p>
          <a:p>
            <a:pPr lvl="1"/>
            <a:r>
              <a:rPr lang="en-US" dirty="0">
                <a:latin typeface="Constantia" panose="02030602050306030303" pitchFamily="18" charset="0"/>
              </a:rPr>
              <a:t>Software agent AI + RPA</a:t>
            </a:r>
          </a:p>
          <a:p>
            <a:pPr lvl="1"/>
            <a:r>
              <a:rPr lang="en-US" dirty="0">
                <a:latin typeface="Constantia" panose="02030602050306030303" pitchFamily="18" charset="0"/>
              </a:rPr>
              <a:t>Called </a:t>
            </a:r>
            <a:r>
              <a:rPr lang="en-US" b="1" i="1" dirty="0">
                <a:latin typeface="Constantia" panose="02030602050306030303" pitchFamily="18" charset="0"/>
              </a:rPr>
              <a:t>Digital Worker</a:t>
            </a:r>
          </a:p>
          <a:p>
            <a:r>
              <a:rPr lang="en-US" dirty="0">
                <a:latin typeface="Constantia" panose="02030602050306030303" pitchFamily="18" charset="0"/>
              </a:rPr>
              <a:t>Human-like job roles &amp; </a:t>
            </a:r>
            <a:r>
              <a:rPr lang="en-US" sz="2000" dirty="0">
                <a:latin typeface="Constantia" panose="02030602050306030303" pitchFamily="18" charset="0"/>
              </a:rPr>
              <a:t>advanced capabilities</a:t>
            </a:r>
            <a:endParaRPr lang="en-US" dirty="0">
              <a:latin typeface="Constantia" panose="02030602050306030303" pitchFamily="18" charset="0"/>
            </a:endParaRPr>
          </a:p>
          <a:p>
            <a:pPr lvl="1"/>
            <a:r>
              <a:rPr lang="en-US" i="1" dirty="0">
                <a:latin typeface="Constantia" panose="02030602050306030303" pitchFamily="18" charset="0"/>
              </a:rPr>
              <a:t>Visual understanding</a:t>
            </a:r>
          </a:p>
          <a:p>
            <a:pPr lvl="1"/>
            <a:r>
              <a:rPr lang="en-US" i="1" dirty="0">
                <a:latin typeface="Constantia" panose="02030602050306030303" pitchFamily="18" charset="0"/>
              </a:rPr>
              <a:t>Unstructured input understanding</a:t>
            </a:r>
          </a:p>
          <a:p>
            <a:pPr lvl="1"/>
            <a:r>
              <a:rPr lang="en-US" i="1" dirty="0">
                <a:latin typeface="Constantia" panose="02030602050306030303" pitchFamily="18" charset="0"/>
              </a:rPr>
              <a:t>Conversational interactions</a:t>
            </a:r>
          </a:p>
          <a:p>
            <a:pPr lvl="1"/>
            <a:r>
              <a:rPr lang="en-US" i="1" dirty="0">
                <a:latin typeface="Constantia" panose="02030602050306030303" pitchFamily="18" charset="0"/>
              </a:rPr>
              <a:t>Process-aware (user intent/pattern)</a:t>
            </a:r>
          </a:p>
          <a:p>
            <a:pPr lvl="1"/>
            <a:r>
              <a:rPr lang="en-US" i="1" dirty="0">
                <a:latin typeface="Constantia" panose="02030602050306030303" pitchFamily="18" charset="0"/>
              </a:rPr>
              <a:t>Planning &amp; reasoning</a:t>
            </a:r>
          </a:p>
          <a:p>
            <a:pPr lvl="1"/>
            <a:r>
              <a:rPr lang="en-US" i="1" dirty="0">
                <a:latin typeface="Constantia" panose="02030602050306030303" pitchFamily="18" charset="0"/>
              </a:rPr>
              <a:t>Domain-specific skills </a:t>
            </a:r>
            <a:r>
              <a:rPr lang="en-US" sz="1700" i="1" dirty="0">
                <a:latin typeface="Constantia" panose="02030602050306030303" pitchFamily="18" charset="0"/>
              </a:rPr>
              <a:t>(e.g. telco, netops)</a:t>
            </a:r>
            <a:endParaRPr lang="en-US" i="1" dirty="0">
              <a:latin typeface="Constantia" panose="02030602050306030303" pitchFamily="18" charset="0"/>
            </a:endParaRPr>
          </a:p>
        </p:txBody>
      </p:sp>
      <p:sp>
        <p:nvSpPr>
          <p:cNvPr id="8" name="TextBox 7">
            <a:extLst>
              <a:ext uri="{FF2B5EF4-FFF2-40B4-BE49-F238E27FC236}">
                <a16:creationId xmlns:a16="http://schemas.microsoft.com/office/drawing/2014/main" id="{88D3F95D-FF4A-40F5-9ADD-A15F7D3C530D}"/>
              </a:ext>
            </a:extLst>
          </p:cNvPr>
          <p:cNvSpPr txBox="1"/>
          <p:nvPr/>
        </p:nvSpPr>
        <p:spPr>
          <a:xfrm>
            <a:off x="836612" y="5975644"/>
            <a:ext cx="10515600" cy="307777"/>
          </a:xfrm>
          <a:prstGeom prst="rect">
            <a:avLst/>
          </a:prstGeom>
          <a:noFill/>
        </p:spPr>
        <p:txBody>
          <a:bodyPr wrap="square">
            <a:spAutoFit/>
          </a:bodyPr>
          <a:lstStyle/>
          <a:p>
            <a:pPr algn="ctr"/>
            <a:r>
              <a:rPr lang="en-US" sz="1400" dirty="0">
                <a:solidFill>
                  <a:schemeClr val="tx1">
                    <a:lumMod val="65000"/>
                    <a:lumOff val="35000"/>
                  </a:schemeClr>
                </a:solidFill>
              </a:rPr>
              <a:t>Note: IPA is sometime regarded as RPA 2.0 or RPA 3.0.</a:t>
            </a:r>
          </a:p>
        </p:txBody>
      </p:sp>
    </p:spTree>
    <p:extLst>
      <p:ext uri="{BB962C8B-B14F-4D97-AF65-F5344CB8AC3E}">
        <p14:creationId xmlns:p14="http://schemas.microsoft.com/office/powerpoint/2010/main" val="11243007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24665-924E-44D0-90CB-C76C7AF9282F}"/>
              </a:ext>
            </a:extLst>
          </p:cNvPr>
          <p:cNvSpPr>
            <a:spLocks noGrp="1"/>
          </p:cNvSpPr>
          <p:nvPr>
            <p:ph type="title"/>
          </p:nvPr>
        </p:nvSpPr>
        <p:spPr/>
        <p:txBody>
          <a:bodyPr/>
          <a:lstStyle/>
          <a:p>
            <a:r>
              <a:rPr lang="zh-CN" altLang="en-US" dirty="0"/>
              <a:t>数字员工市场 </a:t>
            </a:r>
            <a:r>
              <a:rPr lang="en-US" dirty="0"/>
              <a:t>Digital Worker Market Place Example: Automation Anywhere</a:t>
            </a:r>
          </a:p>
        </p:txBody>
      </p:sp>
      <p:pic>
        <p:nvPicPr>
          <p:cNvPr id="5" name="Picture 4">
            <a:extLst>
              <a:ext uri="{FF2B5EF4-FFF2-40B4-BE49-F238E27FC236}">
                <a16:creationId xmlns:a16="http://schemas.microsoft.com/office/drawing/2014/main" id="{5C87E72C-8730-4DD4-A7D8-2597842AD23C}"/>
              </a:ext>
            </a:extLst>
          </p:cNvPr>
          <p:cNvPicPr>
            <a:picLocks noChangeAspect="1"/>
          </p:cNvPicPr>
          <p:nvPr/>
        </p:nvPicPr>
        <p:blipFill>
          <a:blip r:embed="rId2"/>
          <a:stretch>
            <a:fillRect/>
          </a:stretch>
        </p:blipFill>
        <p:spPr>
          <a:xfrm>
            <a:off x="954156" y="1976317"/>
            <a:ext cx="8689132" cy="4516558"/>
          </a:xfrm>
          <a:prstGeom prst="rect">
            <a:avLst/>
          </a:prstGeom>
        </p:spPr>
      </p:pic>
      <p:sp>
        <p:nvSpPr>
          <p:cNvPr id="7" name="TextBox 6">
            <a:extLst>
              <a:ext uri="{FF2B5EF4-FFF2-40B4-BE49-F238E27FC236}">
                <a16:creationId xmlns:a16="http://schemas.microsoft.com/office/drawing/2014/main" id="{E5F628D3-767B-45F9-94FE-638DF479BFF3}"/>
              </a:ext>
            </a:extLst>
          </p:cNvPr>
          <p:cNvSpPr txBox="1"/>
          <p:nvPr/>
        </p:nvSpPr>
        <p:spPr>
          <a:xfrm>
            <a:off x="3665054" y="5471348"/>
            <a:ext cx="5300042" cy="523220"/>
          </a:xfrm>
          <a:prstGeom prst="rect">
            <a:avLst/>
          </a:prstGeom>
          <a:noFill/>
        </p:spPr>
        <p:txBody>
          <a:bodyPr wrap="square">
            <a:spAutoFit/>
          </a:bodyPr>
          <a:lstStyle/>
          <a:p>
            <a:r>
              <a:rPr lang="en-US" sz="1400" dirty="0">
                <a:hlinkClick r:id="rId3"/>
              </a:rPr>
              <a:t>https://botstore.automationanywhere.com/digital-workers#about-digital-workers</a:t>
            </a:r>
            <a:endParaRPr lang="en-US" sz="1400" dirty="0"/>
          </a:p>
        </p:txBody>
      </p:sp>
      <p:pic>
        <p:nvPicPr>
          <p:cNvPr id="6" name="Picture 5">
            <a:extLst>
              <a:ext uri="{FF2B5EF4-FFF2-40B4-BE49-F238E27FC236}">
                <a16:creationId xmlns:a16="http://schemas.microsoft.com/office/drawing/2014/main" id="{0D854FC8-3AD0-4A83-B23B-FC46BA063844}"/>
              </a:ext>
            </a:extLst>
          </p:cNvPr>
          <p:cNvPicPr>
            <a:picLocks noChangeAspect="1"/>
          </p:cNvPicPr>
          <p:nvPr/>
        </p:nvPicPr>
        <p:blipFill>
          <a:blip r:embed="rId4"/>
          <a:stretch>
            <a:fillRect/>
          </a:stretch>
        </p:blipFill>
        <p:spPr>
          <a:xfrm>
            <a:off x="9855199" y="2108382"/>
            <a:ext cx="1936701" cy="1320618"/>
          </a:xfrm>
          <a:prstGeom prst="rect">
            <a:avLst/>
          </a:prstGeom>
        </p:spPr>
      </p:pic>
    </p:spTree>
    <p:extLst>
      <p:ext uri="{BB962C8B-B14F-4D97-AF65-F5344CB8AC3E}">
        <p14:creationId xmlns:p14="http://schemas.microsoft.com/office/powerpoint/2010/main" val="32480567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819AB-D04F-4279-8A53-6DBEF9DD8D51}"/>
              </a:ext>
            </a:extLst>
          </p:cNvPr>
          <p:cNvSpPr>
            <a:spLocks noGrp="1"/>
          </p:cNvSpPr>
          <p:nvPr>
            <p:ph type="title"/>
          </p:nvPr>
        </p:nvSpPr>
        <p:spPr/>
        <p:txBody>
          <a:bodyPr/>
          <a:lstStyle/>
          <a:p>
            <a:r>
              <a:rPr lang="en-US" altLang="zh-CN" dirty="0"/>
              <a:t>AI </a:t>
            </a:r>
            <a:r>
              <a:rPr lang="zh-CN" altLang="en-US" dirty="0"/>
              <a:t>厂商也提供数字员工</a:t>
            </a:r>
            <a:endParaRPr lang="en-US" dirty="0"/>
          </a:p>
        </p:txBody>
      </p:sp>
      <p:sp>
        <p:nvSpPr>
          <p:cNvPr id="4" name="Content Placeholder 2">
            <a:extLst>
              <a:ext uri="{FF2B5EF4-FFF2-40B4-BE49-F238E27FC236}">
                <a16:creationId xmlns:a16="http://schemas.microsoft.com/office/drawing/2014/main" id="{CBB25584-F9C3-4A5E-BFB6-F71BAD19B8DD}"/>
              </a:ext>
            </a:extLst>
          </p:cNvPr>
          <p:cNvSpPr>
            <a:spLocks noGrp="1"/>
          </p:cNvSpPr>
          <p:nvPr>
            <p:ph idx="1"/>
          </p:nvPr>
        </p:nvSpPr>
        <p:spPr>
          <a:xfrm>
            <a:off x="838200" y="5167311"/>
            <a:ext cx="5008385" cy="678613"/>
          </a:xfrm>
        </p:spPr>
        <p:txBody>
          <a:bodyPr>
            <a:normAutofit fontScale="92500"/>
          </a:bodyPr>
          <a:lstStyle/>
          <a:p>
            <a:pPr marL="0" indent="0">
              <a:buNone/>
            </a:pPr>
            <a:r>
              <a:rPr lang="en-US" altLang="zh-CN" dirty="0">
                <a:hlinkClick r:id="rId2"/>
              </a:rPr>
              <a:t>Amelia </a:t>
            </a:r>
            <a:r>
              <a:rPr lang="en-US" dirty="0">
                <a:hlinkClick r:id="rId2"/>
              </a:rPr>
              <a:t>Digital Worker Market Place</a:t>
            </a:r>
            <a:endParaRPr lang="en-US" dirty="0"/>
          </a:p>
        </p:txBody>
      </p:sp>
      <p:pic>
        <p:nvPicPr>
          <p:cNvPr id="5" name="Picture 4">
            <a:extLst>
              <a:ext uri="{FF2B5EF4-FFF2-40B4-BE49-F238E27FC236}">
                <a16:creationId xmlns:a16="http://schemas.microsoft.com/office/drawing/2014/main" id="{2B9460A1-182E-4BA8-B4E7-2C5E9AC763A8}"/>
              </a:ext>
            </a:extLst>
          </p:cNvPr>
          <p:cNvPicPr>
            <a:picLocks noChangeAspect="1"/>
          </p:cNvPicPr>
          <p:nvPr/>
        </p:nvPicPr>
        <p:blipFill>
          <a:blip r:embed="rId3"/>
          <a:stretch>
            <a:fillRect/>
          </a:stretch>
        </p:blipFill>
        <p:spPr>
          <a:xfrm>
            <a:off x="838200" y="2039919"/>
            <a:ext cx="4793343" cy="2778161"/>
          </a:xfrm>
          <a:prstGeom prst="rect">
            <a:avLst/>
          </a:prstGeom>
        </p:spPr>
      </p:pic>
      <p:pic>
        <p:nvPicPr>
          <p:cNvPr id="7" name="Picture 6">
            <a:extLst>
              <a:ext uri="{FF2B5EF4-FFF2-40B4-BE49-F238E27FC236}">
                <a16:creationId xmlns:a16="http://schemas.microsoft.com/office/drawing/2014/main" id="{3F4309D4-9BA5-4A4A-9E31-A8A38AD71DDE}"/>
              </a:ext>
            </a:extLst>
          </p:cNvPr>
          <p:cNvPicPr>
            <a:picLocks noChangeAspect="1"/>
          </p:cNvPicPr>
          <p:nvPr/>
        </p:nvPicPr>
        <p:blipFill>
          <a:blip r:embed="rId4"/>
          <a:stretch>
            <a:fillRect/>
          </a:stretch>
        </p:blipFill>
        <p:spPr>
          <a:xfrm>
            <a:off x="7953829" y="1945217"/>
            <a:ext cx="2739718" cy="2872863"/>
          </a:xfrm>
          <a:prstGeom prst="rect">
            <a:avLst/>
          </a:prstGeom>
        </p:spPr>
      </p:pic>
      <p:sp>
        <p:nvSpPr>
          <p:cNvPr id="9" name="TextBox 8">
            <a:hlinkClick r:id="rId5"/>
            <a:extLst>
              <a:ext uri="{FF2B5EF4-FFF2-40B4-BE49-F238E27FC236}">
                <a16:creationId xmlns:a16="http://schemas.microsoft.com/office/drawing/2014/main" id="{508D757B-DE0E-400A-9D88-DB7F3A73C6C6}"/>
              </a:ext>
            </a:extLst>
          </p:cNvPr>
          <p:cNvSpPr txBox="1"/>
          <p:nvPr/>
        </p:nvSpPr>
        <p:spPr>
          <a:xfrm>
            <a:off x="6693760" y="5168063"/>
            <a:ext cx="5643383" cy="338554"/>
          </a:xfrm>
          <a:prstGeom prst="rect">
            <a:avLst/>
          </a:prstGeom>
          <a:noFill/>
        </p:spPr>
        <p:txBody>
          <a:bodyPr wrap="square">
            <a:spAutoFit/>
          </a:bodyPr>
          <a:lstStyle/>
          <a:p>
            <a:r>
              <a:rPr lang="en-US" sz="1600" dirty="0">
                <a:hlinkClick r:id="rId5"/>
              </a:rPr>
              <a:t>https://www.ibm.com/cloud/cloud-pak-for-business-automation</a:t>
            </a:r>
            <a:endParaRPr lang="en-US" sz="1600" dirty="0"/>
          </a:p>
        </p:txBody>
      </p:sp>
    </p:spTree>
    <p:extLst>
      <p:ext uri="{BB962C8B-B14F-4D97-AF65-F5344CB8AC3E}">
        <p14:creationId xmlns:p14="http://schemas.microsoft.com/office/powerpoint/2010/main" val="31319175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6E4EE-D1C0-409D-960D-2B0813D71D6D}"/>
              </a:ext>
            </a:extLst>
          </p:cNvPr>
          <p:cNvSpPr>
            <a:spLocks noGrp="1"/>
          </p:cNvSpPr>
          <p:nvPr>
            <p:ph type="title"/>
          </p:nvPr>
        </p:nvSpPr>
        <p:spPr/>
        <p:txBody>
          <a:bodyPr>
            <a:normAutofit/>
          </a:bodyPr>
          <a:lstStyle/>
          <a:p>
            <a:r>
              <a:rPr lang="zh-CN" altLang="en-US" sz="3600" dirty="0"/>
              <a:t>数字员工角色案例： </a:t>
            </a:r>
            <a:r>
              <a:rPr lang="en-US" sz="3600" dirty="0"/>
              <a:t>Amelia ITSM Digital Workers</a:t>
            </a:r>
          </a:p>
        </p:txBody>
      </p:sp>
      <p:pic>
        <p:nvPicPr>
          <p:cNvPr id="5" name="Picture 4">
            <a:extLst>
              <a:ext uri="{FF2B5EF4-FFF2-40B4-BE49-F238E27FC236}">
                <a16:creationId xmlns:a16="http://schemas.microsoft.com/office/drawing/2014/main" id="{08024B17-8A77-4217-8B70-5099CDDE120F}"/>
              </a:ext>
            </a:extLst>
          </p:cNvPr>
          <p:cNvPicPr>
            <a:picLocks noChangeAspect="1"/>
          </p:cNvPicPr>
          <p:nvPr/>
        </p:nvPicPr>
        <p:blipFill>
          <a:blip r:embed="rId2"/>
          <a:stretch>
            <a:fillRect/>
          </a:stretch>
        </p:blipFill>
        <p:spPr>
          <a:xfrm>
            <a:off x="838201" y="1905295"/>
            <a:ext cx="2710070" cy="2976833"/>
          </a:xfrm>
          <a:prstGeom prst="rect">
            <a:avLst/>
          </a:prstGeom>
        </p:spPr>
      </p:pic>
      <p:pic>
        <p:nvPicPr>
          <p:cNvPr id="7" name="Picture 6">
            <a:extLst>
              <a:ext uri="{FF2B5EF4-FFF2-40B4-BE49-F238E27FC236}">
                <a16:creationId xmlns:a16="http://schemas.microsoft.com/office/drawing/2014/main" id="{C0B5E8D0-3363-4159-976C-5632C6805A8B}"/>
              </a:ext>
            </a:extLst>
          </p:cNvPr>
          <p:cNvPicPr>
            <a:picLocks noChangeAspect="1"/>
          </p:cNvPicPr>
          <p:nvPr/>
        </p:nvPicPr>
        <p:blipFill>
          <a:blip r:embed="rId3"/>
          <a:stretch>
            <a:fillRect/>
          </a:stretch>
        </p:blipFill>
        <p:spPr>
          <a:xfrm>
            <a:off x="3752967" y="1905295"/>
            <a:ext cx="2710071" cy="2983509"/>
          </a:xfrm>
          <a:prstGeom prst="rect">
            <a:avLst/>
          </a:prstGeom>
        </p:spPr>
      </p:pic>
      <p:pic>
        <p:nvPicPr>
          <p:cNvPr id="9" name="Picture 8">
            <a:extLst>
              <a:ext uri="{FF2B5EF4-FFF2-40B4-BE49-F238E27FC236}">
                <a16:creationId xmlns:a16="http://schemas.microsoft.com/office/drawing/2014/main" id="{24C84F5F-4BE8-4BBA-A80A-F27B0A70B567}"/>
              </a:ext>
            </a:extLst>
          </p:cNvPr>
          <p:cNvPicPr>
            <a:picLocks noChangeAspect="1"/>
          </p:cNvPicPr>
          <p:nvPr/>
        </p:nvPicPr>
        <p:blipFill>
          <a:blip r:embed="rId4"/>
          <a:stretch>
            <a:fillRect/>
          </a:stretch>
        </p:blipFill>
        <p:spPr>
          <a:xfrm>
            <a:off x="6667734" y="1905295"/>
            <a:ext cx="2710071" cy="3024633"/>
          </a:xfrm>
          <a:prstGeom prst="rect">
            <a:avLst/>
          </a:prstGeom>
        </p:spPr>
      </p:pic>
    </p:spTree>
    <p:extLst>
      <p:ext uri="{BB962C8B-B14F-4D97-AF65-F5344CB8AC3E}">
        <p14:creationId xmlns:p14="http://schemas.microsoft.com/office/powerpoint/2010/main" val="40360099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6E4EE-D1C0-409D-960D-2B0813D71D6D}"/>
              </a:ext>
            </a:extLst>
          </p:cNvPr>
          <p:cNvSpPr>
            <a:spLocks noGrp="1"/>
          </p:cNvSpPr>
          <p:nvPr>
            <p:ph type="title"/>
          </p:nvPr>
        </p:nvSpPr>
        <p:spPr/>
        <p:txBody>
          <a:bodyPr/>
          <a:lstStyle/>
          <a:p>
            <a:r>
              <a:rPr lang="zh-CN" altLang="en-US" dirty="0"/>
              <a:t>数字员工技能案例：</a:t>
            </a:r>
            <a:r>
              <a:rPr lang="en-US" altLang="zh-CN" dirty="0"/>
              <a:t>Amelia </a:t>
            </a:r>
            <a:r>
              <a:rPr lang="zh-CN" altLang="en-US" dirty="0"/>
              <a:t>网络管理员</a:t>
            </a:r>
            <a:endParaRPr lang="en-US" dirty="0"/>
          </a:p>
        </p:txBody>
      </p:sp>
      <p:pic>
        <p:nvPicPr>
          <p:cNvPr id="9" name="Picture 8">
            <a:extLst>
              <a:ext uri="{FF2B5EF4-FFF2-40B4-BE49-F238E27FC236}">
                <a16:creationId xmlns:a16="http://schemas.microsoft.com/office/drawing/2014/main" id="{24C84F5F-4BE8-4BBA-A80A-F27B0A70B567}"/>
              </a:ext>
            </a:extLst>
          </p:cNvPr>
          <p:cNvPicPr>
            <a:picLocks noChangeAspect="1"/>
          </p:cNvPicPr>
          <p:nvPr/>
        </p:nvPicPr>
        <p:blipFill>
          <a:blip r:embed="rId2"/>
          <a:stretch>
            <a:fillRect/>
          </a:stretch>
        </p:blipFill>
        <p:spPr>
          <a:xfrm>
            <a:off x="376265" y="1835721"/>
            <a:ext cx="2710071" cy="3024633"/>
          </a:xfrm>
          <a:prstGeom prst="rect">
            <a:avLst/>
          </a:prstGeom>
        </p:spPr>
      </p:pic>
      <p:pic>
        <p:nvPicPr>
          <p:cNvPr id="11" name="Picture 10">
            <a:extLst>
              <a:ext uri="{FF2B5EF4-FFF2-40B4-BE49-F238E27FC236}">
                <a16:creationId xmlns:a16="http://schemas.microsoft.com/office/drawing/2014/main" id="{9F6AFA25-B007-4F0D-9B76-688D1793B70E}"/>
              </a:ext>
            </a:extLst>
          </p:cNvPr>
          <p:cNvPicPr>
            <a:picLocks noChangeAspect="1"/>
          </p:cNvPicPr>
          <p:nvPr/>
        </p:nvPicPr>
        <p:blipFill>
          <a:blip r:embed="rId3"/>
          <a:stretch>
            <a:fillRect/>
          </a:stretch>
        </p:blipFill>
        <p:spPr>
          <a:xfrm>
            <a:off x="3106214" y="1825782"/>
            <a:ext cx="3916549" cy="2236305"/>
          </a:xfrm>
          <a:prstGeom prst="rect">
            <a:avLst/>
          </a:prstGeom>
        </p:spPr>
      </p:pic>
      <p:pic>
        <p:nvPicPr>
          <p:cNvPr id="13" name="Picture 12">
            <a:extLst>
              <a:ext uri="{FF2B5EF4-FFF2-40B4-BE49-F238E27FC236}">
                <a16:creationId xmlns:a16="http://schemas.microsoft.com/office/drawing/2014/main" id="{FF42B42B-9180-496E-BA5A-BE35052520DF}"/>
              </a:ext>
            </a:extLst>
          </p:cNvPr>
          <p:cNvPicPr>
            <a:picLocks noChangeAspect="1"/>
          </p:cNvPicPr>
          <p:nvPr/>
        </p:nvPicPr>
        <p:blipFill>
          <a:blip r:embed="rId4"/>
          <a:stretch>
            <a:fillRect/>
          </a:stretch>
        </p:blipFill>
        <p:spPr>
          <a:xfrm>
            <a:off x="3113207" y="4081965"/>
            <a:ext cx="3909556" cy="2236305"/>
          </a:xfrm>
          <a:prstGeom prst="rect">
            <a:avLst/>
          </a:prstGeom>
        </p:spPr>
      </p:pic>
      <p:pic>
        <p:nvPicPr>
          <p:cNvPr id="15" name="Picture 14">
            <a:extLst>
              <a:ext uri="{FF2B5EF4-FFF2-40B4-BE49-F238E27FC236}">
                <a16:creationId xmlns:a16="http://schemas.microsoft.com/office/drawing/2014/main" id="{850392BD-55A9-43A5-83D9-53AF80E7BB5D}"/>
              </a:ext>
            </a:extLst>
          </p:cNvPr>
          <p:cNvPicPr>
            <a:picLocks noChangeAspect="1"/>
          </p:cNvPicPr>
          <p:nvPr/>
        </p:nvPicPr>
        <p:blipFill>
          <a:blip r:embed="rId5"/>
          <a:stretch>
            <a:fillRect/>
          </a:stretch>
        </p:blipFill>
        <p:spPr>
          <a:xfrm>
            <a:off x="7052429" y="1825782"/>
            <a:ext cx="4743428" cy="4183732"/>
          </a:xfrm>
          <a:prstGeom prst="rect">
            <a:avLst/>
          </a:prstGeom>
        </p:spPr>
      </p:pic>
    </p:spTree>
    <p:extLst>
      <p:ext uri="{BB962C8B-B14F-4D97-AF65-F5344CB8AC3E}">
        <p14:creationId xmlns:p14="http://schemas.microsoft.com/office/powerpoint/2010/main" val="35108475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DC2DD-1AB5-44A2-A143-D52F6361C3C4}"/>
              </a:ext>
            </a:extLst>
          </p:cNvPr>
          <p:cNvSpPr>
            <a:spLocks noGrp="1"/>
          </p:cNvSpPr>
          <p:nvPr>
            <p:ph type="title"/>
          </p:nvPr>
        </p:nvSpPr>
        <p:spPr/>
        <p:txBody>
          <a:bodyPr/>
          <a:lstStyle/>
          <a:p>
            <a:r>
              <a:rPr lang="en-US" dirty="0"/>
              <a:t>Amelia </a:t>
            </a:r>
            <a:r>
              <a:rPr lang="zh-CN" altLang="en-US" dirty="0"/>
              <a:t>数字员工角色样本</a:t>
            </a:r>
            <a:endParaRPr lang="en-US" dirty="0"/>
          </a:p>
        </p:txBody>
      </p:sp>
      <p:sp>
        <p:nvSpPr>
          <p:cNvPr id="21" name="TextBox 20">
            <a:extLst>
              <a:ext uri="{FF2B5EF4-FFF2-40B4-BE49-F238E27FC236}">
                <a16:creationId xmlns:a16="http://schemas.microsoft.com/office/drawing/2014/main" id="{B346CC25-78DC-4087-8C61-990B2DAD41F9}"/>
              </a:ext>
            </a:extLst>
          </p:cNvPr>
          <p:cNvSpPr txBox="1"/>
          <p:nvPr/>
        </p:nvSpPr>
        <p:spPr>
          <a:xfrm>
            <a:off x="1553525" y="2182322"/>
            <a:ext cx="9084950" cy="3170099"/>
          </a:xfrm>
          <a:prstGeom prst="rect">
            <a:avLst/>
          </a:prstGeom>
          <a:noFill/>
        </p:spPr>
        <p:txBody>
          <a:bodyPr wrap="square" numCol="2" rtlCol="0">
            <a:spAutoFit/>
          </a:bodyPr>
          <a:lstStyle/>
          <a:p>
            <a:r>
              <a:rPr lang="en-US" sz="2000" dirty="0"/>
              <a:t>Cisco Networking Manager</a:t>
            </a:r>
          </a:p>
          <a:p>
            <a:pPr marL="742950" lvl="1" indent="-285750">
              <a:buFont typeface="Arial" panose="020B0604020202020204" pitchFamily="34" charset="0"/>
              <a:buChar char="•"/>
            </a:pPr>
            <a:r>
              <a:rPr lang="en-US" sz="2000" dirty="0"/>
              <a:t>Device </a:t>
            </a:r>
            <a:r>
              <a:rPr lang="en-US" sz="2000" dirty="0" err="1"/>
              <a:t>Healthcheck</a:t>
            </a:r>
            <a:r>
              <a:rPr lang="en-US" sz="2000" dirty="0"/>
              <a:t> Expert</a:t>
            </a:r>
          </a:p>
          <a:p>
            <a:pPr marL="742950" lvl="1" indent="-285750">
              <a:buFont typeface="Arial" panose="020B0604020202020204" pitchFamily="34" charset="0"/>
              <a:buChar char="•"/>
            </a:pPr>
            <a:r>
              <a:rPr lang="en-US" sz="2000" dirty="0"/>
              <a:t>Device Inventory Manager</a:t>
            </a:r>
          </a:p>
          <a:p>
            <a:pPr marL="742950" lvl="1" indent="-285750">
              <a:buFont typeface="Arial" panose="020B0604020202020204" pitchFamily="34" charset="0"/>
              <a:buChar char="•"/>
            </a:pPr>
            <a:r>
              <a:rPr lang="en-US" sz="2000" dirty="0"/>
              <a:t>Device Uptime Specialist</a:t>
            </a:r>
          </a:p>
          <a:p>
            <a:pPr marL="742950" lvl="1" indent="-285750">
              <a:buFont typeface="Arial" panose="020B0604020202020204" pitchFamily="34" charset="0"/>
              <a:buChar char="•"/>
            </a:pPr>
            <a:r>
              <a:rPr lang="en-US" sz="2000" dirty="0"/>
              <a:t>Firewall </a:t>
            </a:r>
            <a:r>
              <a:rPr lang="en-US" sz="2000" dirty="0" err="1"/>
              <a:t>Fallover</a:t>
            </a:r>
            <a:r>
              <a:rPr lang="en-US" sz="2000" dirty="0"/>
              <a:t> Expert</a:t>
            </a:r>
          </a:p>
          <a:p>
            <a:pPr marL="742950" lvl="1" indent="-285750">
              <a:buFont typeface="Arial" panose="020B0604020202020204" pitchFamily="34" charset="0"/>
              <a:buChar char="•"/>
            </a:pPr>
            <a:r>
              <a:rPr lang="en-US" sz="2000" dirty="0"/>
              <a:t>Firewall Access Administrator</a:t>
            </a:r>
          </a:p>
          <a:p>
            <a:pPr marL="742950" lvl="1" indent="-285750">
              <a:buFont typeface="Arial" panose="020B0604020202020204" pitchFamily="34" charset="0"/>
              <a:buChar char="•"/>
            </a:pPr>
            <a:r>
              <a:rPr lang="en-US" sz="2000" dirty="0"/>
              <a:t>Network Interface Manager</a:t>
            </a:r>
          </a:p>
          <a:p>
            <a:pPr marL="742950" lvl="1" indent="-285750">
              <a:buFont typeface="Arial" panose="020B0604020202020204" pitchFamily="34" charset="0"/>
              <a:buChar char="•"/>
            </a:pPr>
            <a:r>
              <a:rPr lang="en-US" sz="2000" dirty="0"/>
              <a:t>Network Configuration Manager</a:t>
            </a:r>
          </a:p>
          <a:p>
            <a:pPr marL="742950" lvl="1" indent="-285750">
              <a:buFont typeface="Arial" panose="020B0604020202020204" pitchFamily="34" charset="0"/>
              <a:buChar char="•"/>
            </a:pPr>
            <a:r>
              <a:rPr lang="en-US" sz="2000" dirty="0"/>
              <a:t>Network Troubleshooter</a:t>
            </a:r>
          </a:p>
          <a:p>
            <a:pPr marL="742950" lvl="1" indent="-285750">
              <a:buFont typeface="Arial" panose="020B0604020202020204" pitchFamily="34" charset="0"/>
              <a:buChar char="•"/>
            </a:pPr>
            <a:r>
              <a:rPr lang="en-US" sz="2000" dirty="0"/>
              <a:t>Port Setting Administrator</a:t>
            </a:r>
          </a:p>
          <a:p>
            <a:pPr marL="742950" lvl="1" indent="-285750">
              <a:buFont typeface="Arial" panose="020B0604020202020204" pitchFamily="34" charset="0"/>
              <a:buChar char="•"/>
            </a:pPr>
            <a:r>
              <a:rPr lang="en-US" sz="2000" dirty="0"/>
              <a:t>Port Switch Expert</a:t>
            </a:r>
          </a:p>
          <a:p>
            <a:pPr marL="742950" lvl="1" indent="-285750">
              <a:buFont typeface="Arial" panose="020B0604020202020204" pitchFamily="34" charset="0"/>
              <a:buChar char="•"/>
            </a:pPr>
            <a:r>
              <a:rPr lang="en-US" sz="2000" dirty="0" err="1"/>
              <a:t>Vlan</a:t>
            </a:r>
            <a:r>
              <a:rPr lang="en-US" sz="2000" dirty="0"/>
              <a:t> Administrator</a:t>
            </a:r>
          </a:p>
          <a:p>
            <a:pPr marL="742950" lvl="1" indent="-285750">
              <a:buFont typeface="Arial" panose="020B0604020202020204" pitchFamily="34" charset="0"/>
              <a:buChar char="•"/>
            </a:pPr>
            <a:r>
              <a:rPr lang="en-US" sz="2000" dirty="0" err="1"/>
              <a:t>Vlan</a:t>
            </a:r>
            <a:r>
              <a:rPr lang="en-US" sz="2000" dirty="0"/>
              <a:t> Configuration Manager</a:t>
            </a:r>
          </a:p>
          <a:p>
            <a:pPr marL="742950" lvl="1" indent="-285750">
              <a:buFont typeface="Arial" panose="020B0604020202020204" pitchFamily="34" charset="0"/>
              <a:buChar char="•"/>
            </a:pPr>
            <a:r>
              <a:rPr lang="en-US" sz="2000" dirty="0" err="1"/>
              <a:t>Vlan</a:t>
            </a:r>
            <a:r>
              <a:rPr lang="en-US" sz="2000" dirty="0"/>
              <a:t> Modification Expert</a:t>
            </a:r>
          </a:p>
          <a:p>
            <a:pPr marL="742950" lvl="1" indent="-285750">
              <a:buFont typeface="Arial" panose="020B0604020202020204" pitchFamily="34" charset="0"/>
              <a:buChar char="•"/>
            </a:pPr>
            <a:r>
              <a:rPr lang="en-US" sz="2000" dirty="0" err="1"/>
              <a:t>Vlan</a:t>
            </a:r>
            <a:r>
              <a:rPr lang="en-US" sz="2000" dirty="0"/>
              <a:t> Port Removal Associate</a:t>
            </a:r>
          </a:p>
          <a:p>
            <a:pPr marL="742950" lvl="1" indent="-285750">
              <a:buFont typeface="Arial" panose="020B0604020202020204" pitchFamily="34" charset="0"/>
              <a:buChar char="•"/>
            </a:pPr>
            <a:r>
              <a:rPr lang="en-US" sz="2000" dirty="0" err="1"/>
              <a:t>Vlan</a:t>
            </a:r>
            <a:r>
              <a:rPr lang="en-US" sz="2000" dirty="0"/>
              <a:t> Removal Expert</a:t>
            </a:r>
          </a:p>
          <a:p>
            <a:pPr marL="742950" lvl="1" indent="-285750">
              <a:buFont typeface="Arial" panose="020B0604020202020204" pitchFamily="34" charset="0"/>
              <a:buChar char="•"/>
            </a:pPr>
            <a:r>
              <a:rPr lang="en-US" sz="2000" dirty="0"/>
              <a:t>VPN Specialist</a:t>
            </a:r>
          </a:p>
          <a:p>
            <a:pPr marL="742950" lvl="1" indent="-285750">
              <a:buFont typeface="Arial" panose="020B0604020202020204" pitchFamily="34" charset="0"/>
              <a:buChar char="•"/>
            </a:pPr>
            <a:r>
              <a:rPr lang="en-US" sz="2000" dirty="0"/>
              <a:t>VPN Troubleshooter</a:t>
            </a:r>
          </a:p>
          <a:p>
            <a:pPr marL="285750" indent="-285750">
              <a:buFont typeface="Arial" panose="020B0604020202020204" pitchFamily="34" charset="0"/>
              <a:buChar char="•"/>
            </a:pPr>
            <a:endParaRPr lang="en-US" sz="2000" dirty="0"/>
          </a:p>
        </p:txBody>
      </p:sp>
    </p:spTree>
    <p:extLst>
      <p:ext uri="{BB962C8B-B14F-4D97-AF65-F5344CB8AC3E}">
        <p14:creationId xmlns:p14="http://schemas.microsoft.com/office/powerpoint/2010/main" val="24120553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04BBAA-0A2A-4095-A4B4-3FAC8F8A96A2}"/>
              </a:ext>
            </a:extLst>
          </p:cNvPr>
          <p:cNvSpPr>
            <a:spLocks noGrp="1"/>
          </p:cNvSpPr>
          <p:nvPr>
            <p:ph idx="1"/>
          </p:nvPr>
        </p:nvSpPr>
        <p:spPr/>
        <p:txBody>
          <a:bodyPr>
            <a:normAutofit/>
          </a:bodyPr>
          <a:lstStyle/>
          <a:p>
            <a:pPr marL="0" indent="0">
              <a:buNone/>
            </a:pPr>
            <a:r>
              <a:rPr lang="zh-CN" altLang="en-US" sz="3600" b="1" dirty="0"/>
              <a:t>数字员工使用</a:t>
            </a:r>
            <a:endParaRPr lang="en-US" altLang="zh-CN" sz="3600" b="1" dirty="0"/>
          </a:p>
        </p:txBody>
      </p:sp>
    </p:spTree>
    <p:extLst>
      <p:ext uri="{BB962C8B-B14F-4D97-AF65-F5344CB8AC3E}">
        <p14:creationId xmlns:p14="http://schemas.microsoft.com/office/powerpoint/2010/main" val="2747616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04BBAA-0A2A-4095-A4B4-3FAC8F8A96A2}"/>
              </a:ext>
            </a:extLst>
          </p:cNvPr>
          <p:cNvSpPr>
            <a:spLocks noGrp="1"/>
          </p:cNvSpPr>
          <p:nvPr>
            <p:ph idx="1"/>
          </p:nvPr>
        </p:nvSpPr>
        <p:spPr/>
        <p:txBody>
          <a:bodyPr>
            <a:normAutofit/>
          </a:bodyPr>
          <a:lstStyle/>
          <a:p>
            <a:pPr marL="0" indent="0">
              <a:buNone/>
            </a:pPr>
            <a:r>
              <a:rPr lang="zh-CN" altLang="en-US" sz="3600" b="1" dirty="0"/>
              <a:t>数字员工基本概念</a:t>
            </a:r>
            <a:endParaRPr lang="en-US" sz="3600" b="1" dirty="0"/>
          </a:p>
        </p:txBody>
      </p:sp>
    </p:spTree>
    <p:extLst>
      <p:ext uri="{BB962C8B-B14F-4D97-AF65-F5344CB8AC3E}">
        <p14:creationId xmlns:p14="http://schemas.microsoft.com/office/powerpoint/2010/main" val="10808440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6A98A-AD01-48EF-8C1F-806A0C5FBFD8}"/>
              </a:ext>
            </a:extLst>
          </p:cNvPr>
          <p:cNvSpPr>
            <a:spLocks noGrp="1"/>
          </p:cNvSpPr>
          <p:nvPr>
            <p:ph type="title"/>
          </p:nvPr>
        </p:nvSpPr>
        <p:spPr/>
        <p:txBody>
          <a:bodyPr/>
          <a:lstStyle/>
          <a:p>
            <a:r>
              <a:rPr lang="zh-CN" altLang="en-US" dirty="0"/>
              <a:t>数字员工使用效果案例</a:t>
            </a:r>
            <a:endParaRPr lang="en-US" dirty="0"/>
          </a:p>
        </p:txBody>
      </p:sp>
      <p:pic>
        <p:nvPicPr>
          <p:cNvPr id="5" name="Picture 4">
            <a:extLst>
              <a:ext uri="{FF2B5EF4-FFF2-40B4-BE49-F238E27FC236}">
                <a16:creationId xmlns:a16="http://schemas.microsoft.com/office/drawing/2014/main" id="{4DE01C36-34D0-4F28-AA44-0E1627C56C92}"/>
              </a:ext>
            </a:extLst>
          </p:cNvPr>
          <p:cNvPicPr>
            <a:picLocks noChangeAspect="1"/>
          </p:cNvPicPr>
          <p:nvPr/>
        </p:nvPicPr>
        <p:blipFill>
          <a:blip r:embed="rId2"/>
          <a:stretch>
            <a:fillRect/>
          </a:stretch>
        </p:blipFill>
        <p:spPr>
          <a:xfrm>
            <a:off x="738810" y="1998465"/>
            <a:ext cx="3733437" cy="1866719"/>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1FACA1FD-8D77-43D4-86A4-BFAD1290150D}"/>
              </a:ext>
            </a:extLst>
          </p:cNvPr>
          <p:cNvSpPr txBox="1"/>
          <p:nvPr/>
        </p:nvSpPr>
        <p:spPr>
          <a:xfrm>
            <a:off x="438871" y="1690688"/>
            <a:ext cx="5244548" cy="307777"/>
          </a:xfrm>
          <a:prstGeom prst="rect">
            <a:avLst/>
          </a:prstGeom>
          <a:noFill/>
        </p:spPr>
        <p:txBody>
          <a:bodyPr wrap="square">
            <a:spAutoFit/>
          </a:bodyPr>
          <a:lstStyle/>
          <a:p>
            <a:pPr algn="ctr"/>
            <a:r>
              <a:rPr lang="en-US" sz="1400" b="1" i="0" dirty="0">
                <a:effectLst/>
                <a:latin typeface="museo_sans"/>
              </a:rPr>
              <a:t>Bouygues telecom automates 30 processes for €10M annual savings</a:t>
            </a:r>
          </a:p>
        </p:txBody>
      </p:sp>
      <p:pic>
        <p:nvPicPr>
          <p:cNvPr id="9" name="Picture 8">
            <a:extLst>
              <a:ext uri="{FF2B5EF4-FFF2-40B4-BE49-F238E27FC236}">
                <a16:creationId xmlns:a16="http://schemas.microsoft.com/office/drawing/2014/main" id="{D46B0C83-252B-4DEA-A792-3D7AB777A6D9}"/>
              </a:ext>
            </a:extLst>
          </p:cNvPr>
          <p:cNvPicPr>
            <a:picLocks noChangeAspect="1"/>
          </p:cNvPicPr>
          <p:nvPr/>
        </p:nvPicPr>
        <p:blipFill>
          <a:blip r:embed="rId3"/>
          <a:stretch>
            <a:fillRect/>
          </a:stretch>
        </p:blipFill>
        <p:spPr>
          <a:xfrm>
            <a:off x="6894591" y="1998465"/>
            <a:ext cx="3438644" cy="1866719"/>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782C5375-2C49-4C90-90FB-881A5BC48BB5}"/>
              </a:ext>
            </a:extLst>
          </p:cNvPr>
          <p:cNvSpPr txBox="1"/>
          <p:nvPr/>
        </p:nvSpPr>
        <p:spPr>
          <a:xfrm>
            <a:off x="6438528" y="4111330"/>
            <a:ext cx="5408493" cy="307777"/>
          </a:xfrm>
          <a:prstGeom prst="rect">
            <a:avLst/>
          </a:prstGeom>
          <a:noFill/>
        </p:spPr>
        <p:txBody>
          <a:bodyPr wrap="square">
            <a:spAutoFit/>
          </a:bodyPr>
          <a:lstStyle/>
          <a:p>
            <a:pPr algn="l"/>
            <a:r>
              <a:rPr lang="en-US" sz="1400" b="1" dirty="0" err="1">
                <a:latin typeface="museo_sans"/>
              </a:rPr>
              <a:t>Telkomsel</a:t>
            </a:r>
            <a:r>
              <a:rPr lang="en-US" sz="1400" b="1" dirty="0">
                <a:latin typeface="museo_sans"/>
              </a:rPr>
              <a:t> 90% reduction in weekend overtime for invoice processing </a:t>
            </a:r>
            <a:r>
              <a:rPr lang="en-US" sz="1400" b="1" i="0" dirty="0">
                <a:effectLst/>
                <a:latin typeface="museo_sans"/>
              </a:rPr>
              <a:t> </a:t>
            </a:r>
          </a:p>
        </p:txBody>
      </p:sp>
      <p:pic>
        <p:nvPicPr>
          <p:cNvPr id="12" name="Picture 11">
            <a:extLst>
              <a:ext uri="{FF2B5EF4-FFF2-40B4-BE49-F238E27FC236}">
                <a16:creationId xmlns:a16="http://schemas.microsoft.com/office/drawing/2014/main" id="{0FB69435-204A-47AE-8501-316CC852A8E5}"/>
              </a:ext>
            </a:extLst>
          </p:cNvPr>
          <p:cNvPicPr>
            <a:picLocks noChangeAspect="1"/>
          </p:cNvPicPr>
          <p:nvPr/>
        </p:nvPicPr>
        <p:blipFill>
          <a:blip r:embed="rId4"/>
          <a:stretch>
            <a:fillRect/>
          </a:stretch>
        </p:blipFill>
        <p:spPr>
          <a:xfrm>
            <a:off x="629479" y="4523764"/>
            <a:ext cx="3842768" cy="1843786"/>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6EBFFC7B-2557-48D1-A258-BBBA27038B97}"/>
              </a:ext>
            </a:extLst>
          </p:cNvPr>
          <p:cNvSpPr txBox="1"/>
          <p:nvPr/>
        </p:nvSpPr>
        <p:spPr>
          <a:xfrm>
            <a:off x="508923" y="4082982"/>
            <a:ext cx="5244548" cy="307777"/>
          </a:xfrm>
          <a:prstGeom prst="rect">
            <a:avLst/>
          </a:prstGeom>
          <a:noFill/>
        </p:spPr>
        <p:txBody>
          <a:bodyPr wrap="square">
            <a:spAutoFit/>
          </a:bodyPr>
          <a:lstStyle/>
          <a:p>
            <a:pPr algn="l"/>
            <a:r>
              <a:rPr lang="en-US" sz="1400" b="1" dirty="0">
                <a:latin typeface="museo_sans"/>
              </a:rPr>
              <a:t>Sprint automates 50+ processes, gain 20k hour saving</a:t>
            </a:r>
            <a:r>
              <a:rPr lang="en-US" sz="1400" b="1" i="0" dirty="0">
                <a:effectLst/>
                <a:latin typeface="museo_sans"/>
              </a:rPr>
              <a:t> </a:t>
            </a:r>
          </a:p>
        </p:txBody>
      </p:sp>
      <p:pic>
        <p:nvPicPr>
          <p:cNvPr id="15" name="Picture 14">
            <a:extLst>
              <a:ext uri="{FF2B5EF4-FFF2-40B4-BE49-F238E27FC236}">
                <a16:creationId xmlns:a16="http://schemas.microsoft.com/office/drawing/2014/main" id="{3F2665D1-8F07-425D-A629-2787495FB9C4}"/>
              </a:ext>
            </a:extLst>
          </p:cNvPr>
          <p:cNvPicPr>
            <a:picLocks noChangeAspect="1"/>
          </p:cNvPicPr>
          <p:nvPr/>
        </p:nvPicPr>
        <p:blipFill>
          <a:blip r:embed="rId5"/>
          <a:stretch>
            <a:fillRect/>
          </a:stretch>
        </p:blipFill>
        <p:spPr>
          <a:xfrm>
            <a:off x="7044525" y="4524193"/>
            <a:ext cx="3384971" cy="1843358"/>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567E87ED-889C-4FE9-B23A-747ACCBC8ADE}"/>
              </a:ext>
            </a:extLst>
          </p:cNvPr>
          <p:cNvSpPr txBox="1"/>
          <p:nvPr/>
        </p:nvSpPr>
        <p:spPr>
          <a:xfrm>
            <a:off x="6602474" y="1690688"/>
            <a:ext cx="5244548" cy="307777"/>
          </a:xfrm>
          <a:prstGeom prst="rect">
            <a:avLst/>
          </a:prstGeom>
          <a:noFill/>
        </p:spPr>
        <p:txBody>
          <a:bodyPr wrap="square">
            <a:spAutoFit/>
          </a:bodyPr>
          <a:lstStyle/>
          <a:p>
            <a:pPr algn="l"/>
            <a:r>
              <a:rPr lang="en-US" sz="1400" b="1" dirty="0">
                <a:latin typeface="museo_sans"/>
              </a:rPr>
              <a:t>Orange Spain deployed 400+ bots, 34m euros in savings </a:t>
            </a:r>
            <a:r>
              <a:rPr lang="en-US" sz="1400" b="1" i="0" dirty="0">
                <a:effectLst/>
                <a:latin typeface="museo_sans"/>
              </a:rPr>
              <a:t> </a:t>
            </a:r>
          </a:p>
        </p:txBody>
      </p:sp>
    </p:spTree>
    <p:extLst>
      <p:ext uri="{BB962C8B-B14F-4D97-AF65-F5344CB8AC3E}">
        <p14:creationId xmlns:p14="http://schemas.microsoft.com/office/powerpoint/2010/main" val="18639335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04BBAA-0A2A-4095-A4B4-3FAC8F8A96A2}"/>
              </a:ext>
            </a:extLst>
          </p:cNvPr>
          <p:cNvSpPr>
            <a:spLocks noGrp="1"/>
          </p:cNvSpPr>
          <p:nvPr>
            <p:ph idx="1"/>
          </p:nvPr>
        </p:nvSpPr>
        <p:spPr/>
        <p:txBody>
          <a:bodyPr>
            <a:normAutofit/>
          </a:bodyPr>
          <a:lstStyle/>
          <a:p>
            <a:pPr marL="0" indent="0">
              <a:buNone/>
            </a:pPr>
            <a:r>
              <a:rPr lang="zh-CN" altLang="en-US" sz="3600" b="1" dirty="0"/>
              <a:t>数字员工商业模式</a:t>
            </a:r>
            <a:endParaRPr lang="en-US" altLang="zh-CN" sz="3600" b="1" dirty="0"/>
          </a:p>
        </p:txBody>
      </p:sp>
    </p:spTree>
    <p:extLst>
      <p:ext uri="{BB962C8B-B14F-4D97-AF65-F5344CB8AC3E}">
        <p14:creationId xmlns:p14="http://schemas.microsoft.com/office/powerpoint/2010/main" val="41004655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AA51F-6717-43DA-B257-B0426D39172E}"/>
              </a:ext>
            </a:extLst>
          </p:cNvPr>
          <p:cNvSpPr>
            <a:spLocks noGrp="1"/>
          </p:cNvSpPr>
          <p:nvPr>
            <p:ph type="title"/>
          </p:nvPr>
        </p:nvSpPr>
        <p:spPr/>
        <p:txBody>
          <a:bodyPr/>
          <a:lstStyle/>
          <a:p>
            <a:r>
              <a:rPr lang="zh-CN" altLang="en-US" dirty="0"/>
              <a:t>数字员工商业模式案例</a:t>
            </a:r>
            <a:r>
              <a:rPr lang="en-US" dirty="0"/>
              <a:t> </a:t>
            </a:r>
          </a:p>
        </p:txBody>
      </p:sp>
      <p:pic>
        <p:nvPicPr>
          <p:cNvPr id="5" name="Picture 4">
            <a:extLst>
              <a:ext uri="{FF2B5EF4-FFF2-40B4-BE49-F238E27FC236}">
                <a16:creationId xmlns:a16="http://schemas.microsoft.com/office/drawing/2014/main" id="{A60B38FA-EB5E-4CCD-9C9C-1C6BE6D5B798}"/>
              </a:ext>
            </a:extLst>
          </p:cNvPr>
          <p:cNvPicPr>
            <a:picLocks noChangeAspect="1"/>
          </p:cNvPicPr>
          <p:nvPr/>
        </p:nvPicPr>
        <p:blipFill>
          <a:blip r:embed="rId2"/>
          <a:stretch>
            <a:fillRect/>
          </a:stretch>
        </p:blipFill>
        <p:spPr>
          <a:xfrm>
            <a:off x="665835" y="1797140"/>
            <a:ext cx="7182852" cy="2667372"/>
          </a:xfrm>
          <a:prstGeom prst="rect">
            <a:avLst/>
          </a:prstGeom>
        </p:spPr>
      </p:pic>
      <p:pic>
        <p:nvPicPr>
          <p:cNvPr id="6" name="Picture 5">
            <a:extLst>
              <a:ext uri="{FF2B5EF4-FFF2-40B4-BE49-F238E27FC236}">
                <a16:creationId xmlns:a16="http://schemas.microsoft.com/office/drawing/2014/main" id="{471087A2-BE25-45B6-8111-99B53AD6831A}"/>
              </a:ext>
            </a:extLst>
          </p:cNvPr>
          <p:cNvPicPr>
            <a:picLocks noChangeAspect="1"/>
          </p:cNvPicPr>
          <p:nvPr/>
        </p:nvPicPr>
        <p:blipFill>
          <a:blip r:embed="rId3"/>
          <a:stretch>
            <a:fillRect/>
          </a:stretch>
        </p:blipFill>
        <p:spPr>
          <a:xfrm>
            <a:off x="8335704" y="1797139"/>
            <a:ext cx="2834750" cy="3521603"/>
          </a:xfrm>
          <a:prstGeom prst="rect">
            <a:avLst/>
          </a:prstGeom>
        </p:spPr>
      </p:pic>
      <p:sp>
        <p:nvSpPr>
          <p:cNvPr id="3" name="TextBox 2">
            <a:extLst>
              <a:ext uri="{FF2B5EF4-FFF2-40B4-BE49-F238E27FC236}">
                <a16:creationId xmlns:a16="http://schemas.microsoft.com/office/drawing/2014/main" id="{DC7E0153-6960-48C9-825F-16C4E5872569}"/>
              </a:ext>
            </a:extLst>
          </p:cNvPr>
          <p:cNvSpPr txBox="1"/>
          <p:nvPr/>
        </p:nvSpPr>
        <p:spPr>
          <a:xfrm>
            <a:off x="8335704" y="1462311"/>
            <a:ext cx="2834750" cy="338554"/>
          </a:xfrm>
          <a:prstGeom prst="rect">
            <a:avLst/>
          </a:prstGeom>
          <a:solidFill>
            <a:schemeClr val="tx1"/>
          </a:solidFill>
        </p:spPr>
        <p:txBody>
          <a:bodyPr wrap="none" rtlCol="0">
            <a:spAutoFit/>
          </a:bodyPr>
          <a:lstStyle/>
          <a:p>
            <a:r>
              <a:rPr lang="en-US" altLang="zh-CN" sz="1600" dirty="0">
                <a:solidFill>
                  <a:schemeClr val="bg1"/>
                </a:solidFill>
              </a:rPr>
              <a:t>Amelia IT Service Desk Engineer</a:t>
            </a:r>
            <a:endParaRPr lang="en-US" sz="1600" dirty="0">
              <a:solidFill>
                <a:schemeClr val="bg1"/>
              </a:solidFill>
            </a:endParaRPr>
          </a:p>
        </p:txBody>
      </p:sp>
    </p:spTree>
    <p:extLst>
      <p:ext uri="{BB962C8B-B14F-4D97-AF65-F5344CB8AC3E}">
        <p14:creationId xmlns:p14="http://schemas.microsoft.com/office/powerpoint/2010/main" val="29273605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88061-6E71-4886-8A9B-54D2F8B120D6}"/>
              </a:ext>
            </a:extLst>
          </p:cNvPr>
          <p:cNvSpPr>
            <a:spLocks noGrp="1"/>
          </p:cNvSpPr>
          <p:nvPr>
            <p:ph type="title"/>
          </p:nvPr>
        </p:nvSpPr>
        <p:spPr/>
        <p:txBody>
          <a:bodyPr/>
          <a:lstStyle/>
          <a:p>
            <a:r>
              <a:rPr lang="en-US" dirty="0"/>
              <a:t>Digital Worker  vs RPA</a:t>
            </a:r>
          </a:p>
        </p:txBody>
      </p:sp>
      <p:sp>
        <p:nvSpPr>
          <p:cNvPr id="6" name="Content Placeholder 5">
            <a:extLst>
              <a:ext uri="{FF2B5EF4-FFF2-40B4-BE49-F238E27FC236}">
                <a16:creationId xmlns:a16="http://schemas.microsoft.com/office/drawing/2014/main" id="{64C83446-EDEE-4FF4-9FC0-C67E57188E89}"/>
              </a:ext>
            </a:extLst>
          </p:cNvPr>
          <p:cNvSpPr>
            <a:spLocks noGrp="1"/>
          </p:cNvSpPr>
          <p:nvPr>
            <p:ph idx="1"/>
          </p:nvPr>
        </p:nvSpPr>
        <p:spPr/>
        <p:txBody>
          <a:bodyPr>
            <a:noAutofit/>
          </a:bodyPr>
          <a:lstStyle/>
          <a:p>
            <a:pPr marL="0" indent="0">
              <a:buNone/>
            </a:pPr>
            <a:r>
              <a:rPr lang="en-US" sz="1600" b="0" dirty="0">
                <a:effectLst/>
              </a:rPr>
              <a:t>RPA is one part of the Digital Workforce equation. Like humans, Digital Workers blend multiple skill sets. RPA is essential for execution, but Digital Workers require AI and embedded analytics too. Digital Workers are made possible by the RPA platform that is architected for the Digital Workforce of both the present and future.</a:t>
            </a:r>
            <a:endParaRPr lang="en-US" sz="1600" b="1" cap="all" dirty="0">
              <a:solidFill>
                <a:srgbClr val="FFFFFF"/>
              </a:solidFill>
              <a:effectLst/>
            </a:endParaRPr>
          </a:p>
          <a:p>
            <a:r>
              <a:rPr lang="en-US" sz="1600" b="0" dirty="0">
                <a:effectLst/>
              </a:rPr>
              <a:t>Error-free execution of structured business processes</a:t>
            </a:r>
            <a:endParaRPr lang="en-US" sz="1600" b="1" cap="all" dirty="0">
              <a:solidFill>
                <a:srgbClr val="FFFFFF"/>
              </a:solidFill>
              <a:effectLst/>
            </a:endParaRPr>
          </a:p>
          <a:p>
            <a:r>
              <a:rPr lang="en-US" sz="1600" b="0" dirty="0">
                <a:effectLst/>
              </a:rPr>
              <a:t>Self-improving automation using AI and machine learning for complex data</a:t>
            </a:r>
          </a:p>
          <a:p>
            <a:r>
              <a:rPr lang="en-US" sz="1600" b="0" dirty="0">
                <a:effectLst/>
              </a:rPr>
              <a:t>Real-time operational and business intelligence ready to be applied, right away</a:t>
            </a:r>
          </a:p>
          <a:p>
            <a:endParaRPr lang="en-US" sz="1600" b="0" dirty="0">
              <a:effectLst/>
            </a:endParaRPr>
          </a:p>
          <a:p>
            <a:pPr algn="l" fontAlgn="base"/>
            <a:r>
              <a:rPr lang="en-US" sz="1600" b="0" i="0" dirty="0">
                <a:solidFill>
                  <a:srgbClr val="525252"/>
                </a:solidFill>
                <a:effectLst/>
              </a:rPr>
              <a:t>A digital worker is software designed to model and emulate human job roles by performing end-to-end job activities using automation and AI-based skills. In contrast, an RPA bot is software that mimics human actions by performing specific tasks for which it’s programmed.</a:t>
            </a:r>
          </a:p>
          <a:p>
            <a:pPr algn="l" fontAlgn="base"/>
            <a:r>
              <a:rPr lang="en-US" sz="1600" b="0" i="0" dirty="0">
                <a:solidFill>
                  <a:srgbClr val="525252"/>
                </a:solidFill>
                <a:effectLst/>
              </a:rPr>
              <a:t>Digital workers can understand, decide and act to automate job roles as opposed to simply acting to automate individual tasks. In doing so, they extend RPA capabilities and can be applied to more use cases</a:t>
            </a:r>
          </a:p>
          <a:p>
            <a:pPr marL="0" indent="0">
              <a:buNone/>
            </a:pPr>
            <a:endParaRPr lang="en-US" sz="1600" b="0" dirty="0">
              <a:effectLst/>
            </a:endParaRPr>
          </a:p>
          <a:p>
            <a:r>
              <a:rPr lang="en-US" sz="1600" b="1" cap="all" dirty="0">
                <a:solidFill>
                  <a:srgbClr val="FFFFFF"/>
                </a:solidFill>
                <a:effectLst/>
              </a:rPr>
              <a:t>DIGITAL WORKFORCE PLATFORM</a:t>
            </a:r>
          </a:p>
          <a:p>
            <a:pPr marL="0" indent="0">
              <a:buNone/>
            </a:pPr>
            <a:r>
              <a:rPr lang="en-US" sz="1600" dirty="0" err="1"/>
              <a:t>RPA+Cognitive</a:t>
            </a:r>
            <a:r>
              <a:rPr lang="en-US" sz="1600" dirty="0"/>
              <a:t> </a:t>
            </a:r>
            <a:r>
              <a:rPr lang="en-US" sz="1600" dirty="0" err="1"/>
              <a:t>automation+embeddd</a:t>
            </a:r>
            <a:r>
              <a:rPr lang="en-US" sz="1600" dirty="0"/>
              <a:t> RPA analytics =  digital workforce platform</a:t>
            </a:r>
          </a:p>
        </p:txBody>
      </p:sp>
    </p:spTree>
    <p:extLst>
      <p:ext uri="{BB962C8B-B14F-4D97-AF65-F5344CB8AC3E}">
        <p14:creationId xmlns:p14="http://schemas.microsoft.com/office/powerpoint/2010/main" val="38584347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60D64-C15D-4292-86BF-B3A35C44AA4E}"/>
              </a:ext>
            </a:extLst>
          </p:cNvPr>
          <p:cNvSpPr>
            <a:spLocks noGrp="1"/>
          </p:cNvSpPr>
          <p:nvPr>
            <p:ph type="title"/>
          </p:nvPr>
        </p:nvSpPr>
        <p:spPr/>
        <p:txBody>
          <a:bodyPr/>
          <a:lstStyle/>
          <a:p>
            <a:r>
              <a:rPr lang="en-US" dirty="0"/>
              <a:t>Example: </a:t>
            </a:r>
            <a:r>
              <a:rPr lang="en-US" dirty="0" err="1"/>
              <a:t>IPSoft’s</a:t>
            </a:r>
            <a:r>
              <a:rPr lang="en-US" dirty="0"/>
              <a:t> Amelia </a:t>
            </a:r>
          </a:p>
        </p:txBody>
      </p:sp>
      <p:pic>
        <p:nvPicPr>
          <p:cNvPr id="5" name="Picture 4">
            <a:extLst>
              <a:ext uri="{FF2B5EF4-FFF2-40B4-BE49-F238E27FC236}">
                <a16:creationId xmlns:a16="http://schemas.microsoft.com/office/drawing/2014/main" id="{12430507-C6D4-4712-88DA-117218DA8CB6}"/>
              </a:ext>
            </a:extLst>
          </p:cNvPr>
          <p:cNvPicPr>
            <a:picLocks noChangeAspect="1"/>
          </p:cNvPicPr>
          <p:nvPr/>
        </p:nvPicPr>
        <p:blipFill>
          <a:blip r:embed="rId2"/>
          <a:stretch>
            <a:fillRect/>
          </a:stretch>
        </p:blipFill>
        <p:spPr>
          <a:xfrm>
            <a:off x="715617" y="1776504"/>
            <a:ext cx="9303025" cy="4939529"/>
          </a:xfrm>
          <a:prstGeom prst="rect">
            <a:avLst/>
          </a:prstGeom>
        </p:spPr>
      </p:pic>
      <p:pic>
        <p:nvPicPr>
          <p:cNvPr id="7" name="Picture 6">
            <a:extLst>
              <a:ext uri="{FF2B5EF4-FFF2-40B4-BE49-F238E27FC236}">
                <a16:creationId xmlns:a16="http://schemas.microsoft.com/office/drawing/2014/main" id="{055A7FC3-1853-4C41-B575-611C71684D03}"/>
              </a:ext>
            </a:extLst>
          </p:cNvPr>
          <p:cNvPicPr>
            <a:picLocks noChangeAspect="1"/>
          </p:cNvPicPr>
          <p:nvPr/>
        </p:nvPicPr>
        <p:blipFill>
          <a:blip r:embed="rId3"/>
          <a:stretch>
            <a:fillRect/>
          </a:stretch>
        </p:blipFill>
        <p:spPr>
          <a:xfrm>
            <a:off x="5393473" y="1840869"/>
            <a:ext cx="4625170" cy="4810796"/>
          </a:xfrm>
          <a:prstGeom prst="rect">
            <a:avLst/>
          </a:prstGeom>
        </p:spPr>
      </p:pic>
      <p:pic>
        <p:nvPicPr>
          <p:cNvPr id="11" name="Picture 10">
            <a:extLst>
              <a:ext uri="{FF2B5EF4-FFF2-40B4-BE49-F238E27FC236}">
                <a16:creationId xmlns:a16="http://schemas.microsoft.com/office/drawing/2014/main" id="{64ED8A52-379B-4BC0-8A6F-0F63EA48F59F}"/>
              </a:ext>
            </a:extLst>
          </p:cNvPr>
          <p:cNvPicPr>
            <a:picLocks noChangeAspect="1"/>
          </p:cNvPicPr>
          <p:nvPr/>
        </p:nvPicPr>
        <p:blipFill>
          <a:blip r:embed="rId4"/>
          <a:stretch>
            <a:fillRect/>
          </a:stretch>
        </p:blipFill>
        <p:spPr>
          <a:xfrm>
            <a:off x="5794513" y="1840869"/>
            <a:ext cx="3647660" cy="4810796"/>
          </a:xfrm>
          <a:prstGeom prst="rect">
            <a:avLst/>
          </a:prstGeom>
        </p:spPr>
      </p:pic>
    </p:spTree>
    <p:extLst>
      <p:ext uri="{BB962C8B-B14F-4D97-AF65-F5344CB8AC3E}">
        <p14:creationId xmlns:p14="http://schemas.microsoft.com/office/powerpoint/2010/main" val="8778219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1484B-ECF7-47A6-9B69-1161B175F8B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604BBAA-0A2A-4095-A4B4-3FAC8F8A96A2}"/>
              </a:ext>
            </a:extLst>
          </p:cNvPr>
          <p:cNvSpPr>
            <a:spLocks noGrp="1"/>
          </p:cNvSpPr>
          <p:nvPr>
            <p:ph idx="1"/>
          </p:nvPr>
        </p:nvSpPr>
        <p:spPr/>
        <p:txBody>
          <a:bodyPr/>
          <a:lstStyle/>
          <a:p>
            <a:pPr marL="0" indent="0">
              <a:buNone/>
            </a:pPr>
            <a:r>
              <a:rPr lang="zh-CN" altLang="en-US" dirty="0"/>
              <a:t>各界对数字员工其他理解</a:t>
            </a:r>
            <a:endParaRPr lang="en-US" dirty="0"/>
          </a:p>
        </p:txBody>
      </p:sp>
    </p:spTree>
    <p:extLst>
      <p:ext uri="{BB962C8B-B14F-4D97-AF65-F5344CB8AC3E}">
        <p14:creationId xmlns:p14="http://schemas.microsoft.com/office/powerpoint/2010/main" val="28572991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DE4E6-CB94-4535-9C3A-F08AF640DEDD}"/>
              </a:ext>
            </a:extLst>
          </p:cNvPr>
          <p:cNvSpPr>
            <a:spLocks noGrp="1"/>
          </p:cNvSpPr>
          <p:nvPr>
            <p:ph type="title"/>
          </p:nvPr>
        </p:nvSpPr>
        <p:spPr/>
        <p:txBody>
          <a:bodyPr/>
          <a:lstStyle/>
          <a:p>
            <a:r>
              <a:rPr lang="zh-CN" altLang="en-US" dirty="0"/>
              <a:t>数字员工不是简单的软件机器人</a:t>
            </a:r>
            <a:endParaRPr lang="en-US" dirty="0"/>
          </a:p>
        </p:txBody>
      </p:sp>
      <p:sp>
        <p:nvSpPr>
          <p:cNvPr id="3" name="Content Placeholder 2">
            <a:extLst>
              <a:ext uri="{FF2B5EF4-FFF2-40B4-BE49-F238E27FC236}">
                <a16:creationId xmlns:a16="http://schemas.microsoft.com/office/drawing/2014/main" id="{EF616106-C6B6-4007-B332-79C52F326466}"/>
              </a:ext>
            </a:extLst>
          </p:cNvPr>
          <p:cNvSpPr>
            <a:spLocks noGrp="1"/>
          </p:cNvSpPr>
          <p:nvPr>
            <p:ph idx="1"/>
          </p:nvPr>
        </p:nvSpPr>
        <p:spPr>
          <a:xfrm>
            <a:off x="838200" y="1825624"/>
            <a:ext cx="10515600" cy="3312905"/>
          </a:xfrm>
        </p:spPr>
        <p:txBody>
          <a:bodyPr>
            <a:normAutofit fontScale="62500" lnSpcReduction="20000"/>
          </a:bodyPr>
          <a:lstStyle/>
          <a:p>
            <a:pPr marL="0" indent="0">
              <a:buNone/>
            </a:pPr>
            <a:r>
              <a:rPr lang="zh-CN" altLang="en-US" b="0" i="0" dirty="0">
                <a:solidFill>
                  <a:srgbClr val="000000"/>
                </a:solidFill>
                <a:effectLst/>
                <a:latin typeface="Montserrat"/>
              </a:rPr>
              <a:t>简单的桌面机 </a:t>
            </a:r>
            <a:r>
              <a:rPr lang="en-US" altLang="zh-CN" b="0" i="0" dirty="0">
                <a:solidFill>
                  <a:srgbClr val="000000"/>
                </a:solidFill>
                <a:effectLst/>
                <a:latin typeface="Montserrat"/>
              </a:rPr>
              <a:t>record/replay </a:t>
            </a:r>
            <a:r>
              <a:rPr lang="zh-CN" altLang="en-US" b="0" i="0" dirty="0">
                <a:solidFill>
                  <a:srgbClr val="000000"/>
                </a:solidFill>
                <a:effectLst/>
                <a:latin typeface="Montserrat"/>
              </a:rPr>
              <a:t>的软件机器人不是数字员工。</a:t>
            </a:r>
            <a:endParaRPr lang="en-US" altLang="zh-CN" b="0" i="0" dirty="0">
              <a:solidFill>
                <a:srgbClr val="000000"/>
              </a:solidFill>
              <a:effectLst/>
              <a:latin typeface="Montserrat"/>
            </a:endParaRPr>
          </a:p>
          <a:p>
            <a:pPr marL="0" indent="0">
              <a:buNone/>
            </a:pPr>
            <a:endParaRPr lang="en-US" altLang="zh-CN" b="0" i="0" dirty="0">
              <a:solidFill>
                <a:srgbClr val="000000"/>
              </a:solidFill>
              <a:effectLst/>
              <a:latin typeface="Montserrat"/>
            </a:endParaRPr>
          </a:p>
          <a:p>
            <a:r>
              <a:rPr lang="zh-CN" altLang="en-US" b="0" i="0" dirty="0">
                <a:solidFill>
                  <a:srgbClr val="000000"/>
                </a:solidFill>
                <a:effectLst/>
                <a:latin typeface="Montserrat"/>
              </a:rPr>
              <a:t>缺乏整体管理，容易导致安全于合规风险</a:t>
            </a:r>
            <a:endParaRPr lang="en-US" altLang="zh-CN" b="0" i="0" dirty="0">
              <a:solidFill>
                <a:srgbClr val="000000"/>
              </a:solidFill>
              <a:effectLst/>
              <a:latin typeface="Montserrat"/>
            </a:endParaRPr>
          </a:p>
          <a:p>
            <a:pPr marL="0" indent="0">
              <a:buNone/>
            </a:pPr>
            <a:r>
              <a:rPr lang="en-US" b="0" i="0" dirty="0">
                <a:solidFill>
                  <a:srgbClr val="000000"/>
                </a:solidFill>
                <a:effectLst/>
                <a:latin typeface="Montserrat"/>
              </a:rPr>
              <a:t>a single human user is given autonomy over a part of the technology estate, which introduces a lack control and creates multiple security and compliance issues</a:t>
            </a:r>
            <a:r>
              <a:rPr lang="zh-CN" altLang="en-US" b="0" i="0" dirty="0">
                <a:solidFill>
                  <a:srgbClr val="000000"/>
                </a:solidFill>
                <a:effectLst/>
                <a:latin typeface="Montserrat"/>
              </a:rPr>
              <a:t>。</a:t>
            </a:r>
            <a:endParaRPr lang="en-US" altLang="zh-CN" b="0" i="0" dirty="0">
              <a:solidFill>
                <a:srgbClr val="000000"/>
              </a:solidFill>
              <a:effectLst/>
              <a:latin typeface="Montserrat"/>
            </a:endParaRPr>
          </a:p>
          <a:p>
            <a:pPr marL="0" indent="0">
              <a:buNone/>
            </a:pPr>
            <a:r>
              <a:rPr lang="en-US" b="0" i="0" dirty="0">
                <a:solidFill>
                  <a:srgbClr val="000000"/>
                </a:solidFill>
                <a:effectLst/>
                <a:latin typeface="Montserrat"/>
              </a:rPr>
              <a:t>The proliferation of desktop robots, if ungoverned without business oversight, means that organizations don't know where they exist, what processes they use and whether they are running or stopping unexpectedly.</a:t>
            </a:r>
          </a:p>
          <a:p>
            <a:pPr marL="0" indent="0">
              <a:buNone/>
            </a:pPr>
            <a:endParaRPr lang="en-US" altLang="zh-CN" b="0" i="0" dirty="0">
              <a:solidFill>
                <a:srgbClr val="000000"/>
              </a:solidFill>
              <a:effectLst/>
              <a:latin typeface="Montserrat"/>
            </a:endParaRPr>
          </a:p>
          <a:p>
            <a:pPr marL="0" indent="0">
              <a:buNone/>
            </a:pPr>
            <a:endParaRPr lang="en-US" altLang="zh-CN" b="0" i="0" dirty="0">
              <a:solidFill>
                <a:srgbClr val="000000"/>
              </a:solidFill>
              <a:effectLst/>
              <a:latin typeface="Montserrat"/>
            </a:endParaRPr>
          </a:p>
          <a:p>
            <a:r>
              <a:rPr lang="zh-CN" altLang="en-US" dirty="0">
                <a:solidFill>
                  <a:srgbClr val="000000"/>
                </a:solidFill>
                <a:latin typeface="Montserrat"/>
              </a:rPr>
              <a:t>如果与人使用同一个计算机资源，人的效率被拉低</a:t>
            </a:r>
            <a:endParaRPr lang="en-US" altLang="zh-CN" dirty="0">
              <a:solidFill>
                <a:srgbClr val="000000"/>
              </a:solidFill>
              <a:latin typeface="Montserrat"/>
            </a:endParaRPr>
          </a:p>
          <a:p>
            <a:endParaRPr lang="en-US" altLang="zh-CN" dirty="0">
              <a:solidFill>
                <a:srgbClr val="000000"/>
              </a:solidFill>
              <a:latin typeface="Montserrat"/>
            </a:endParaRPr>
          </a:p>
          <a:p>
            <a:endParaRPr lang="en-US" dirty="0"/>
          </a:p>
        </p:txBody>
      </p:sp>
    </p:spTree>
    <p:extLst>
      <p:ext uri="{BB962C8B-B14F-4D97-AF65-F5344CB8AC3E}">
        <p14:creationId xmlns:p14="http://schemas.microsoft.com/office/powerpoint/2010/main" val="40361911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1484B-ECF7-47A6-9B69-1161B175F8B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604BBAA-0A2A-4095-A4B4-3FAC8F8A96A2}"/>
              </a:ext>
            </a:extLst>
          </p:cNvPr>
          <p:cNvSpPr>
            <a:spLocks noGrp="1"/>
          </p:cNvSpPr>
          <p:nvPr>
            <p:ph idx="1"/>
          </p:nvPr>
        </p:nvSpPr>
        <p:spPr/>
        <p:txBody>
          <a:bodyPr/>
          <a:lstStyle/>
          <a:p>
            <a:pPr marL="0" indent="0">
              <a:buNone/>
            </a:pPr>
            <a:r>
              <a:rPr lang="zh-CN" altLang="en-US" sz="3600" b="1" dirty="0"/>
              <a:t>为什么要用数字员工来包装自动化能力</a:t>
            </a:r>
            <a:r>
              <a:rPr lang="zh-CN" altLang="en-US" dirty="0"/>
              <a:t>？</a:t>
            </a:r>
            <a:endParaRPr lang="en-US" dirty="0"/>
          </a:p>
        </p:txBody>
      </p:sp>
    </p:spTree>
    <p:extLst>
      <p:ext uri="{BB962C8B-B14F-4D97-AF65-F5344CB8AC3E}">
        <p14:creationId xmlns:p14="http://schemas.microsoft.com/office/powerpoint/2010/main" val="33041367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B7C7C-1DAD-43D5-8F76-3F015B7CDD20}"/>
              </a:ext>
            </a:extLst>
          </p:cNvPr>
          <p:cNvSpPr>
            <a:spLocks noGrp="1"/>
          </p:cNvSpPr>
          <p:nvPr>
            <p:ph type="title"/>
          </p:nvPr>
        </p:nvSpPr>
        <p:spPr/>
        <p:txBody>
          <a:bodyPr>
            <a:normAutofit/>
          </a:bodyPr>
          <a:lstStyle/>
          <a:p>
            <a:r>
              <a:rPr lang="zh-CN" altLang="en-US" sz="3200" dirty="0"/>
              <a:t>下一代运维模式的关键是以客户（人）为中心的设计</a:t>
            </a:r>
            <a:endParaRPr lang="en-US" sz="3200" dirty="0"/>
          </a:p>
        </p:txBody>
      </p:sp>
      <p:pic>
        <p:nvPicPr>
          <p:cNvPr id="5" name="Picture 4">
            <a:extLst>
              <a:ext uri="{FF2B5EF4-FFF2-40B4-BE49-F238E27FC236}">
                <a16:creationId xmlns:a16="http://schemas.microsoft.com/office/drawing/2014/main" id="{624F17B2-326F-42F8-A913-62995CCE4E23}"/>
              </a:ext>
            </a:extLst>
          </p:cNvPr>
          <p:cNvPicPr>
            <a:picLocks noChangeAspect="1"/>
          </p:cNvPicPr>
          <p:nvPr/>
        </p:nvPicPr>
        <p:blipFill>
          <a:blip r:embed="rId2"/>
          <a:stretch>
            <a:fillRect/>
          </a:stretch>
        </p:blipFill>
        <p:spPr>
          <a:xfrm>
            <a:off x="813255" y="2688949"/>
            <a:ext cx="4276827" cy="3479395"/>
          </a:xfrm>
          <a:prstGeom prst="rect">
            <a:avLst/>
          </a:prstGeom>
          <a:ln>
            <a:noFill/>
          </a:ln>
          <a:effectLst>
            <a:outerShdw blurRad="292100" dist="139700" dir="2700000" algn="tl" rotWithShape="0">
              <a:srgbClr val="333333">
                <a:alpha val="65000"/>
              </a:srgbClr>
            </a:outerShdw>
          </a:effectLst>
        </p:spPr>
      </p:pic>
      <p:sp>
        <p:nvSpPr>
          <p:cNvPr id="8" name="TextBox 7">
            <a:hlinkClick r:id="rId3"/>
            <a:extLst>
              <a:ext uri="{FF2B5EF4-FFF2-40B4-BE49-F238E27FC236}">
                <a16:creationId xmlns:a16="http://schemas.microsoft.com/office/drawing/2014/main" id="{9199D39F-279E-4150-B06F-EF9E8B732C2A}"/>
              </a:ext>
            </a:extLst>
          </p:cNvPr>
          <p:cNvSpPr txBox="1"/>
          <p:nvPr/>
        </p:nvSpPr>
        <p:spPr>
          <a:xfrm>
            <a:off x="813255" y="6427941"/>
            <a:ext cx="6741459" cy="307777"/>
          </a:xfrm>
          <a:prstGeom prst="rect">
            <a:avLst/>
          </a:prstGeom>
          <a:noFill/>
        </p:spPr>
        <p:txBody>
          <a:bodyPr wrap="square">
            <a:spAutoFit/>
          </a:bodyPr>
          <a:lstStyle/>
          <a:p>
            <a:r>
              <a:rPr lang="en-US" sz="1400" dirty="0" err="1">
                <a:solidFill>
                  <a:schemeClr val="accent5">
                    <a:lumMod val="75000"/>
                  </a:schemeClr>
                </a:solidFill>
              </a:rPr>
              <a:t>Mckinsey</a:t>
            </a:r>
            <a:r>
              <a:rPr lang="en-US" sz="1400" dirty="0">
                <a:solidFill>
                  <a:schemeClr val="accent5">
                    <a:lumMod val="75000"/>
                  </a:schemeClr>
                </a:solidFill>
              </a:rPr>
              <a:t> on Digital Service : introducing-the-next-gen-operating-model</a:t>
            </a:r>
          </a:p>
        </p:txBody>
      </p:sp>
      <p:sp>
        <p:nvSpPr>
          <p:cNvPr id="9" name="TextBox 8">
            <a:extLst>
              <a:ext uri="{FF2B5EF4-FFF2-40B4-BE49-F238E27FC236}">
                <a16:creationId xmlns:a16="http://schemas.microsoft.com/office/drawing/2014/main" id="{3FCA66C4-C420-40D5-B71A-AC067D40A204}"/>
              </a:ext>
            </a:extLst>
          </p:cNvPr>
          <p:cNvSpPr txBox="1"/>
          <p:nvPr/>
        </p:nvSpPr>
        <p:spPr>
          <a:xfrm>
            <a:off x="6025014" y="2079416"/>
            <a:ext cx="5932763" cy="1169551"/>
          </a:xfrm>
          <a:custGeom>
            <a:avLst/>
            <a:gdLst>
              <a:gd name="connsiteX0" fmla="*/ 0 w 5932763"/>
              <a:gd name="connsiteY0" fmla="*/ 0 h 1169551"/>
              <a:gd name="connsiteX1" fmla="*/ 593276 w 5932763"/>
              <a:gd name="connsiteY1" fmla="*/ 0 h 1169551"/>
              <a:gd name="connsiteX2" fmla="*/ 1305208 w 5932763"/>
              <a:gd name="connsiteY2" fmla="*/ 0 h 1169551"/>
              <a:gd name="connsiteX3" fmla="*/ 1839157 w 5932763"/>
              <a:gd name="connsiteY3" fmla="*/ 0 h 1169551"/>
              <a:gd name="connsiteX4" fmla="*/ 2373105 w 5932763"/>
              <a:gd name="connsiteY4" fmla="*/ 0 h 1169551"/>
              <a:gd name="connsiteX5" fmla="*/ 2966382 w 5932763"/>
              <a:gd name="connsiteY5" fmla="*/ 0 h 1169551"/>
              <a:gd name="connsiteX6" fmla="*/ 3500330 w 5932763"/>
              <a:gd name="connsiteY6" fmla="*/ 0 h 1169551"/>
              <a:gd name="connsiteX7" fmla="*/ 4212262 w 5932763"/>
              <a:gd name="connsiteY7" fmla="*/ 0 h 1169551"/>
              <a:gd name="connsiteX8" fmla="*/ 4864866 w 5932763"/>
              <a:gd name="connsiteY8" fmla="*/ 0 h 1169551"/>
              <a:gd name="connsiteX9" fmla="*/ 5932763 w 5932763"/>
              <a:gd name="connsiteY9" fmla="*/ 0 h 1169551"/>
              <a:gd name="connsiteX10" fmla="*/ 5932763 w 5932763"/>
              <a:gd name="connsiteY10" fmla="*/ 608167 h 1169551"/>
              <a:gd name="connsiteX11" fmla="*/ 5932763 w 5932763"/>
              <a:gd name="connsiteY11" fmla="*/ 1169551 h 1169551"/>
              <a:gd name="connsiteX12" fmla="*/ 5458142 w 5932763"/>
              <a:gd name="connsiteY12" fmla="*/ 1169551 h 1169551"/>
              <a:gd name="connsiteX13" fmla="*/ 4983521 w 5932763"/>
              <a:gd name="connsiteY13" fmla="*/ 1169551 h 1169551"/>
              <a:gd name="connsiteX14" fmla="*/ 4271589 w 5932763"/>
              <a:gd name="connsiteY14" fmla="*/ 1169551 h 1169551"/>
              <a:gd name="connsiteX15" fmla="*/ 3856296 w 5932763"/>
              <a:gd name="connsiteY15" fmla="*/ 1169551 h 1169551"/>
              <a:gd name="connsiteX16" fmla="*/ 3381675 w 5932763"/>
              <a:gd name="connsiteY16" fmla="*/ 1169551 h 1169551"/>
              <a:gd name="connsiteX17" fmla="*/ 2788399 w 5932763"/>
              <a:gd name="connsiteY17" fmla="*/ 1169551 h 1169551"/>
              <a:gd name="connsiteX18" fmla="*/ 2313778 w 5932763"/>
              <a:gd name="connsiteY18" fmla="*/ 1169551 h 1169551"/>
              <a:gd name="connsiteX19" fmla="*/ 1779829 w 5932763"/>
              <a:gd name="connsiteY19" fmla="*/ 1169551 h 1169551"/>
              <a:gd name="connsiteX20" fmla="*/ 1245880 w 5932763"/>
              <a:gd name="connsiteY20" fmla="*/ 1169551 h 1169551"/>
              <a:gd name="connsiteX21" fmla="*/ 711932 w 5932763"/>
              <a:gd name="connsiteY21" fmla="*/ 1169551 h 1169551"/>
              <a:gd name="connsiteX22" fmla="*/ 0 w 5932763"/>
              <a:gd name="connsiteY22" fmla="*/ 1169551 h 1169551"/>
              <a:gd name="connsiteX23" fmla="*/ 0 w 5932763"/>
              <a:gd name="connsiteY23" fmla="*/ 619862 h 1169551"/>
              <a:gd name="connsiteX24" fmla="*/ 0 w 5932763"/>
              <a:gd name="connsiteY24" fmla="*/ 0 h 1169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932763" h="1169551" extrusionOk="0">
                <a:moveTo>
                  <a:pt x="0" y="0"/>
                </a:moveTo>
                <a:cubicBezTo>
                  <a:pt x="177443" y="-42663"/>
                  <a:pt x="355062" y="6407"/>
                  <a:pt x="593276" y="0"/>
                </a:cubicBezTo>
                <a:cubicBezTo>
                  <a:pt x="831490" y="-6407"/>
                  <a:pt x="967697" y="68447"/>
                  <a:pt x="1305208" y="0"/>
                </a:cubicBezTo>
                <a:cubicBezTo>
                  <a:pt x="1642719" y="-68447"/>
                  <a:pt x="1610021" y="18162"/>
                  <a:pt x="1839157" y="0"/>
                </a:cubicBezTo>
                <a:cubicBezTo>
                  <a:pt x="2068293" y="-18162"/>
                  <a:pt x="2212469" y="63328"/>
                  <a:pt x="2373105" y="0"/>
                </a:cubicBezTo>
                <a:cubicBezTo>
                  <a:pt x="2533741" y="-63328"/>
                  <a:pt x="2779024" y="58224"/>
                  <a:pt x="2966382" y="0"/>
                </a:cubicBezTo>
                <a:cubicBezTo>
                  <a:pt x="3153740" y="-58224"/>
                  <a:pt x="3249887" y="490"/>
                  <a:pt x="3500330" y="0"/>
                </a:cubicBezTo>
                <a:cubicBezTo>
                  <a:pt x="3750773" y="-490"/>
                  <a:pt x="4035584" y="7005"/>
                  <a:pt x="4212262" y="0"/>
                </a:cubicBezTo>
                <a:cubicBezTo>
                  <a:pt x="4388940" y="-7005"/>
                  <a:pt x="4604723" y="68689"/>
                  <a:pt x="4864866" y="0"/>
                </a:cubicBezTo>
                <a:cubicBezTo>
                  <a:pt x="5125009" y="-68689"/>
                  <a:pt x="5507626" y="45575"/>
                  <a:pt x="5932763" y="0"/>
                </a:cubicBezTo>
                <a:cubicBezTo>
                  <a:pt x="5933997" y="174543"/>
                  <a:pt x="5915904" y="430884"/>
                  <a:pt x="5932763" y="608167"/>
                </a:cubicBezTo>
                <a:cubicBezTo>
                  <a:pt x="5949622" y="785450"/>
                  <a:pt x="5894396" y="936176"/>
                  <a:pt x="5932763" y="1169551"/>
                </a:cubicBezTo>
                <a:cubicBezTo>
                  <a:pt x="5744888" y="1206625"/>
                  <a:pt x="5687856" y="1156741"/>
                  <a:pt x="5458142" y="1169551"/>
                </a:cubicBezTo>
                <a:cubicBezTo>
                  <a:pt x="5228428" y="1182361"/>
                  <a:pt x="5147995" y="1131092"/>
                  <a:pt x="4983521" y="1169551"/>
                </a:cubicBezTo>
                <a:cubicBezTo>
                  <a:pt x="4819047" y="1208010"/>
                  <a:pt x="4452379" y="1154093"/>
                  <a:pt x="4271589" y="1169551"/>
                </a:cubicBezTo>
                <a:cubicBezTo>
                  <a:pt x="4090799" y="1185009"/>
                  <a:pt x="3982486" y="1131454"/>
                  <a:pt x="3856296" y="1169551"/>
                </a:cubicBezTo>
                <a:cubicBezTo>
                  <a:pt x="3730106" y="1207648"/>
                  <a:pt x="3558585" y="1142093"/>
                  <a:pt x="3381675" y="1169551"/>
                </a:cubicBezTo>
                <a:cubicBezTo>
                  <a:pt x="3204765" y="1197009"/>
                  <a:pt x="2909889" y="1137535"/>
                  <a:pt x="2788399" y="1169551"/>
                </a:cubicBezTo>
                <a:cubicBezTo>
                  <a:pt x="2666909" y="1201567"/>
                  <a:pt x="2510332" y="1123399"/>
                  <a:pt x="2313778" y="1169551"/>
                </a:cubicBezTo>
                <a:cubicBezTo>
                  <a:pt x="2117224" y="1215703"/>
                  <a:pt x="1970418" y="1115435"/>
                  <a:pt x="1779829" y="1169551"/>
                </a:cubicBezTo>
                <a:cubicBezTo>
                  <a:pt x="1589240" y="1223667"/>
                  <a:pt x="1451277" y="1127961"/>
                  <a:pt x="1245880" y="1169551"/>
                </a:cubicBezTo>
                <a:cubicBezTo>
                  <a:pt x="1040483" y="1211141"/>
                  <a:pt x="852110" y="1137366"/>
                  <a:pt x="711932" y="1169551"/>
                </a:cubicBezTo>
                <a:cubicBezTo>
                  <a:pt x="571754" y="1201736"/>
                  <a:pt x="323572" y="1112064"/>
                  <a:pt x="0" y="1169551"/>
                </a:cubicBezTo>
                <a:cubicBezTo>
                  <a:pt x="-42812" y="1031816"/>
                  <a:pt x="63592" y="863953"/>
                  <a:pt x="0" y="619862"/>
                </a:cubicBezTo>
                <a:cubicBezTo>
                  <a:pt x="-63592" y="375771"/>
                  <a:pt x="48072" y="164972"/>
                  <a:pt x="0" y="0"/>
                </a:cubicBezTo>
                <a:close/>
              </a:path>
            </a:pathLst>
          </a:custGeom>
          <a:noFill/>
          <a:ln>
            <a:solidFill>
              <a:schemeClr val="tx1"/>
            </a:solidFill>
            <a:extLst>
              <a:ext uri="{C807C97D-BFC1-408E-A445-0C87EB9F89A2}">
                <ask:lineSketchStyleProps xmlns:ask="http://schemas.microsoft.com/office/drawing/2018/sketchyshapes" sd="4238763619">
                  <a:prstGeom prst="rect">
                    <a:avLst/>
                  </a:prstGeom>
                  <ask:type>
                    <ask:lineSketchScribble/>
                  </ask:type>
                </ask:lineSketchStyleProps>
              </a:ext>
            </a:extLst>
          </a:ln>
        </p:spPr>
        <p:txBody>
          <a:bodyPr wrap="square" rtlCol="0">
            <a:spAutoFit/>
          </a:bodyPr>
          <a:lstStyle/>
          <a:p>
            <a:endParaRPr lang="en-US" sz="1400" b="0" i="0" dirty="0">
              <a:solidFill>
                <a:srgbClr val="010101"/>
              </a:solidFill>
              <a:effectLst/>
              <a:latin typeface="Lato"/>
            </a:endParaRPr>
          </a:p>
          <a:p>
            <a:r>
              <a:rPr lang="en-US" sz="1400" b="0" i="0" dirty="0">
                <a:solidFill>
                  <a:srgbClr val="010101"/>
                </a:solidFill>
                <a:effectLst/>
                <a:latin typeface="Lato"/>
              </a:rPr>
              <a:t>Digital Worker is a conceptual framework for automating work and a technical framework for integrating a variety of intelligent services to carry out those goals.</a:t>
            </a:r>
          </a:p>
          <a:p>
            <a:endParaRPr lang="en-US" sz="1400" dirty="0"/>
          </a:p>
        </p:txBody>
      </p:sp>
      <p:sp>
        <p:nvSpPr>
          <p:cNvPr id="7" name="TextBox 6">
            <a:extLst>
              <a:ext uri="{FF2B5EF4-FFF2-40B4-BE49-F238E27FC236}">
                <a16:creationId xmlns:a16="http://schemas.microsoft.com/office/drawing/2014/main" id="{0C306321-7984-4E3D-AB73-DEFE3B95A4F6}"/>
              </a:ext>
            </a:extLst>
          </p:cNvPr>
          <p:cNvSpPr txBox="1"/>
          <p:nvPr/>
        </p:nvSpPr>
        <p:spPr>
          <a:xfrm>
            <a:off x="584732" y="1429313"/>
            <a:ext cx="11607268" cy="461665"/>
          </a:xfrm>
          <a:custGeom>
            <a:avLst/>
            <a:gdLst>
              <a:gd name="connsiteX0" fmla="*/ 0 w 11607268"/>
              <a:gd name="connsiteY0" fmla="*/ 0 h 461665"/>
              <a:gd name="connsiteX1" fmla="*/ 580363 w 11607268"/>
              <a:gd name="connsiteY1" fmla="*/ 0 h 461665"/>
              <a:gd name="connsiteX2" fmla="*/ 1160727 w 11607268"/>
              <a:gd name="connsiteY2" fmla="*/ 0 h 461665"/>
              <a:gd name="connsiteX3" fmla="*/ 1625018 w 11607268"/>
              <a:gd name="connsiteY3" fmla="*/ 0 h 461665"/>
              <a:gd name="connsiteX4" fmla="*/ 1973236 w 11607268"/>
              <a:gd name="connsiteY4" fmla="*/ 0 h 461665"/>
              <a:gd name="connsiteX5" fmla="*/ 2669672 w 11607268"/>
              <a:gd name="connsiteY5" fmla="*/ 0 h 461665"/>
              <a:gd name="connsiteX6" fmla="*/ 2901817 w 11607268"/>
              <a:gd name="connsiteY6" fmla="*/ 0 h 461665"/>
              <a:gd name="connsiteX7" fmla="*/ 3598253 w 11607268"/>
              <a:gd name="connsiteY7" fmla="*/ 0 h 461665"/>
              <a:gd name="connsiteX8" fmla="*/ 4178616 w 11607268"/>
              <a:gd name="connsiteY8" fmla="*/ 0 h 461665"/>
              <a:gd name="connsiteX9" fmla="*/ 4875053 w 11607268"/>
              <a:gd name="connsiteY9" fmla="*/ 0 h 461665"/>
              <a:gd name="connsiteX10" fmla="*/ 5687561 w 11607268"/>
              <a:gd name="connsiteY10" fmla="*/ 0 h 461665"/>
              <a:gd name="connsiteX11" fmla="*/ 6035779 w 11607268"/>
              <a:gd name="connsiteY11" fmla="*/ 0 h 461665"/>
              <a:gd name="connsiteX12" fmla="*/ 6267925 w 11607268"/>
              <a:gd name="connsiteY12" fmla="*/ 0 h 461665"/>
              <a:gd name="connsiteX13" fmla="*/ 6500070 w 11607268"/>
              <a:gd name="connsiteY13" fmla="*/ 0 h 461665"/>
              <a:gd name="connsiteX14" fmla="*/ 7080433 w 11607268"/>
              <a:gd name="connsiteY14" fmla="*/ 0 h 461665"/>
              <a:gd name="connsiteX15" fmla="*/ 7892942 w 11607268"/>
              <a:gd name="connsiteY15" fmla="*/ 0 h 461665"/>
              <a:gd name="connsiteX16" fmla="*/ 8125088 w 11607268"/>
              <a:gd name="connsiteY16" fmla="*/ 0 h 461665"/>
              <a:gd name="connsiteX17" fmla="*/ 8589378 w 11607268"/>
              <a:gd name="connsiteY17" fmla="*/ 0 h 461665"/>
              <a:gd name="connsiteX18" fmla="*/ 9053669 w 11607268"/>
              <a:gd name="connsiteY18" fmla="*/ 0 h 461665"/>
              <a:gd name="connsiteX19" fmla="*/ 9517960 w 11607268"/>
              <a:gd name="connsiteY19" fmla="*/ 0 h 461665"/>
              <a:gd name="connsiteX20" fmla="*/ 10330469 w 11607268"/>
              <a:gd name="connsiteY20" fmla="*/ 0 h 461665"/>
              <a:gd name="connsiteX21" fmla="*/ 10794759 w 11607268"/>
              <a:gd name="connsiteY21" fmla="*/ 0 h 461665"/>
              <a:gd name="connsiteX22" fmla="*/ 11607268 w 11607268"/>
              <a:gd name="connsiteY22" fmla="*/ 0 h 461665"/>
              <a:gd name="connsiteX23" fmla="*/ 11607268 w 11607268"/>
              <a:gd name="connsiteY23" fmla="*/ 461665 h 461665"/>
              <a:gd name="connsiteX24" fmla="*/ 11142977 w 11607268"/>
              <a:gd name="connsiteY24" fmla="*/ 461665 h 461665"/>
              <a:gd name="connsiteX25" fmla="*/ 10330469 w 11607268"/>
              <a:gd name="connsiteY25" fmla="*/ 461665 h 461665"/>
              <a:gd name="connsiteX26" fmla="*/ 9866178 w 11607268"/>
              <a:gd name="connsiteY26" fmla="*/ 461665 h 461665"/>
              <a:gd name="connsiteX27" fmla="*/ 9285814 w 11607268"/>
              <a:gd name="connsiteY27" fmla="*/ 461665 h 461665"/>
              <a:gd name="connsiteX28" fmla="*/ 8937596 w 11607268"/>
              <a:gd name="connsiteY28" fmla="*/ 461665 h 461665"/>
              <a:gd name="connsiteX29" fmla="*/ 8705451 w 11607268"/>
              <a:gd name="connsiteY29" fmla="*/ 461665 h 461665"/>
              <a:gd name="connsiteX30" fmla="*/ 8357233 w 11607268"/>
              <a:gd name="connsiteY30" fmla="*/ 461665 h 461665"/>
              <a:gd name="connsiteX31" fmla="*/ 7776870 w 11607268"/>
              <a:gd name="connsiteY31" fmla="*/ 461665 h 461665"/>
              <a:gd name="connsiteX32" fmla="*/ 6964361 w 11607268"/>
              <a:gd name="connsiteY32" fmla="*/ 461665 h 461665"/>
              <a:gd name="connsiteX33" fmla="*/ 6267925 w 11607268"/>
              <a:gd name="connsiteY33" fmla="*/ 461665 h 461665"/>
              <a:gd name="connsiteX34" fmla="*/ 5571489 w 11607268"/>
              <a:gd name="connsiteY34" fmla="*/ 461665 h 461665"/>
              <a:gd name="connsiteX35" fmla="*/ 5339343 w 11607268"/>
              <a:gd name="connsiteY35" fmla="*/ 461665 h 461665"/>
              <a:gd name="connsiteX36" fmla="*/ 5107198 w 11607268"/>
              <a:gd name="connsiteY36" fmla="*/ 461665 h 461665"/>
              <a:gd name="connsiteX37" fmla="*/ 4642907 w 11607268"/>
              <a:gd name="connsiteY37" fmla="*/ 461665 h 461665"/>
              <a:gd name="connsiteX38" fmla="*/ 3830398 w 11607268"/>
              <a:gd name="connsiteY38" fmla="*/ 461665 h 461665"/>
              <a:gd name="connsiteX39" fmla="*/ 3598253 w 11607268"/>
              <a:gd name="connsiteY39" fmla="*/ 461665 h 461665"/>
              <a:gd name="connsiteX40" fmla="*/ 2901817 w 11607268"/>
              <a:gd name="connsiteY40" fmla="*/ 461665 h 461665"/>
              <a:gd name="connsiteX41" fmla="*/ 2669672 w 11607268"/>
              <a:gd name="connsiteY41" fmla="*/ 461665 h 461665"/>
              <a:gd name="connsiteX42" fmla="*/ 2089308 w 11607268"/>
              <a:gd name="connsiteY42" fmla="*/ 461665 h 461665"/>
              <a:gd name="connsiteX43" fmla="*/ 1625018 w 11607268"/>
              <a:gd name="connsiteY43" fmla="*/ 461665 h 461665"/>
              <a:gd name="connsiteX44" fmla="*/ 1276799 w 11607268"/>
              <a:gd name="connsiteY44" fmla="*/ 461665 h 461665"/>
              <a:gd name="connsiteX45" fmla="*/ 1044654 w 11607268"/>
              <a:gd name="connsiteY45" fmla="*/ 461665 h 461665"/>
              <a:gd name="connsiteX46" fmla="*/ 580363 w 11607268"/>
              <a:gd name="connsiteY46" fmla="*/ 461665 h 461665"/>
              <a:gd name="connsiteX47" fmla="*/ 0 w 11607268"/>
              <a:gd name="connsiteY47" fmla="*/ 461665 h 461665"/>
              <a:gd name="connsiteX48" fmla="*/ 0 w 11607268"/>
              <a:gd name="connsiteY48"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1607268" h="461665" extrusionOk="0">
                <a:moveTo>
                  <a:pt x="0" y="0"/>
                </a:moveTo>
                <a:cubicBezTo>
                  <a:pt x="207261" y="-42107"/>
                  <a:pt x="390625" y="32765"/>
                  <a:pt x="580363" y="0"/>
                </a:cubicBezTo>
                <a:cubicBezTo>
                  <a:pt x="770101" y="-32765"/>
                  <a:pt x="970028" y="36511"/>
                  <a:pt x="1160727" y="0"/>
                </a:cubicBezTo>
                <a:cubicBezTo>
                  <a:pt x="1351426" y="-36511"/>
                  <a:pt x="1531012" y="43706"/>
                  <a:pt x="1625018" y="0"/>
                </a:cubicBezTo>
                <a:cubicBezTo>
                  <a:pt x="1719024" y="-43706"/>
                  <a:pt x="1892536" y="35786"/>
                  <a:pt x="1973236" y="0"/>
                </a:cubicBezTo>
                <a:cubicBezTo>
                  <a:pt x="2053936" y="-35786"/>
                  <a:pt x="2405440" y="1395"/>
                  <a:pt x="2669672" y="0"/>
                </a:cubicBezTo>
                <a:cubicBezTo>
                  <a:pt x="2933904" y="-1395"/>
                  <a:pt x="2796022" y="18267"/>
                  <a:pt x="2901817" y="0"/>
                </a:cubicBezTo>
                <a:cubicBezTo>
                  <a:pt x="3007612" y="-18267"/>
                  <a:pt x="3281214" y="5498"/>
                  <a:pt x="3598253" y="0"/>
                </a:cubicBezTo>
                <a:cubicBezTo>
                  <a:pt x="3915292" y="-5498"/>
                  <a:pt x="4061434" y="11588"/>
                  <a:pt x="4178616" y="0"/>
                </a:cubicBezTo>
                <a:cubicBezTo>
                  <a:pt x="4295798" y="-11588"/>
                  <a:pt x="4707707" y="77369"/>
                  <a:pt x="4875053" y="0"/>
                </a:cubicBezTo>
                <a:cubicBezTo>
                  <a:pt x="5042399" y="-77369"/>
                  <a:pt x="5519935" y="61079"/>
                  <a:pt x="5687561" y="0"/>
                </a:cubicBezTo>
                <a:cubicBezTo>
                  <a:pt x="5855187" y="-61079"/>
                  <a:pt x="5896744" y="8816"/>
                  <a:pt x="6035779" y="0"/>
                </a:cubicBezTo>
                <a:cubicBezTo>
                  <a:pt x="6174814" y="-8816"/>
                  <a:pt x="6190842" y="25957"/>
                  <a:pt x="6267925" y="0"/>
                </a:cubicBezTo>
                <a:cubicBezTo>
                  <a:pt x="6345008" y="-25957"/>
                  <a:pt x="6410519" y="18454"/>
                  <a:pt x="6500070" y="0"/>
                </a:cubicBezTo>
                <a:cubicBezTo>
                  <a:pt x="6589621" y="-18454"/>
                  <a:pt x="6895982" y="4136"/>
                  <a:pt x="7080433" y="0"/>
                </a:cubicBezTo>
                <a:cubicBezTo>
                  <a:pt x="7264884" y="-4136"/>
                  <a:pt x="7585165" y="16685"/>
                  <a:pt x="7892942" y="0"/>
                </a:cubicBezTo>
                <a:cubicBezTo>
                  <a:pt x="8200719" y="-16685"/>
                  <a:pt x="8042831" y="22297"/>
                  <a:pt x="8125088" y="0"/>
                </a:cubicBezTo>
                <a:cubicBezTo>
                  <a:pt x="8207345" y="-22297"/>
                  <a:pt x="8368348" y="13409"/>
                  <a:pt x="8589378" y="0"/>
                </a:cubicBezTo>
                <a:cubicBezTo>
                  <a:pt x="8810408" y="-13409"/>
                  <a:pt x="8925837" y="20587"/>
                  <a:pt x="9053669" y="0"/>
                </a:cubicBezTo>
                <a:cubicBezTo>
                  <a:pt x="9181501" y="-20587"/>
                  <a:pt x="9286420" y="28164"/>
                  <a:pt x="9517960" y="0"/>
                </a:cubicBezTo>
                <a:cubicBezTo>
                  <a:pt x="9749500" y="-28164"/>
                  <a:pt x="10150101" y="85037"/>
                  <a:pt x="10330469" y="0"/>
                </a:cubicBezTo>
                <a:cubicBezTo>
                  <a:pt x="10510837" y="-85037"/>
                  <a:pt x="10677080" y="16429"/>
                  <a:pt x="10794759" y="0"/>
                </a:cubicBezTo>
                <a:cubicBezTo>
                  <a:pt x="10912438" y="-16429"/>
                  <a:pt x="11236885" y="65015"/>
                  <a:pt x="11607268" y="0"/>
                </a:cubicBezTo>
                <a:cubicBezTo>
                  <a:pt x="11629164" y="159623"/>
                  <a:pt x="11589105" y="244837"/>
                  <a:pt x="11607268" y="461665"/>
                </a:cubicBezTo>
                <a:cubicBezTo>
                  <a:pt x="11425253" y="496081"/>
                  <a:pt x="11257315" y="445867"/>
                  <a:pt x="11142977" y="461665"/>
                </a:cubicBezTo>
                <a:cubicBezTo>
                  <a:pt x="11028639" y="477463"/>
                  <a:pt x="10693075" y="447691"/>
                  <a:pt x="10330469" y="461665"/>
                </a:cubicBezTo>
                <a:cubicBezTo>
                  <a:pt x="9967863" y="475639"/>
                  <a:pt x="10051085" y="420009"/>
                  <a:pt x="9866178" y="461665"/>
                </a:cubicBezTo>
                <a:cubicBezTo>
                  <a:pt x="9681271" y="503321"/>
                  <a:pt x="9551783" y="425006"/>
                  <a:pt x="9285814" y="461665"/>
                </a:cubicBezTo>
                <a:cubicBezTo>
                  <a:pt x="9019845" y="498324"/>
                  <a:pt x="9065807" y="429984"/>
                  <a:pt x="8937596" y="461665"/>
                </a:cubicBezTo>
                <a:cubicBezTo>
                  <a:pt x="8809385" y="493346"/>
                  <a:pt x="8818812" y="444714"/>
                  <a:pt x="8705451" y="461665"/>
                </a:cubicBezTo>
                <a:cubicBezTo>
                  <a:pt x="8592090" y="478616"/>
                  <a:pt x="8490099" y="424131"/>
                  <a:pt x="8357233" y="461665"/>
                </a:cubicBezTo>
                <a:cubicBezTo>
                  <a:pt x="8224367" y="499199"/>
                  <a:pt x="8042825" y="396581"/>
                  <a:pt x="7776870" y="461665"/>
                </a:cubicBezTo>
                <a:cubicBezTo>
                  <a:pt x="7510915" y="526749"/>
                  <a:pt x="7215924" y="449301"/>
                  <a:pt x="6964361" y="461665"/>
                </a:cubicBezTo>
                <a:cubicBezTo>
                  <a:pt x="6712798" y="474029"/>
                  <a:pt x="6575822" y="456362"/>
                  <a:pt x="6267925" y="461665"/>
                </a:cubicBezTo>
                <a:cubicBezTo>
                  <a:pt x="5960028" y="466968"/>
                  <a:pt x="5793623" y="406789"/>
                  <a:pt x="5571489" y="461665"/>
                </a:cubicBezTo>
                <a:cubicBezTo>
                  <a:pt x="5349355" y="516541"/>
                  <a:pt x="5389947" y="449693"/>
                  <a:pt x="5339343" y="461665"/>
                </a:cubicBezTo>
                <a:cubicBezTo>
                  <a:pt x="5288739" y="473637"/>
                  <a:pt x="5193257" y="457642"/>
                  <a:pt x="5107198" y="461665"/>
                </a:cubicBezTo>
                <a:cubicBezTo>
                  <a:pt x="5021140" y="465688"/>
                  <a:pt x="4820209" y="451811"/>
                  <a:pt x="4642907" y="461665"/>
                </a:cubicBezTo>
                <a:cubicBezTo>
                  <a:pt x="4465605" y="471519"/>
                  <a:pt x="4178609" y="386457"/>
                  <a:pt x="3830398" y="461665"/>
                </a:cubicBezTo>
                <a:cubicBezTo>
                  <a:pt x="3482187" y="536873"/>
                  <a:pt x="3673794" y="435197"/>
                  <a:pt x="3598253" y="461665"/>
                </a:cubicBezTo>
                <a:cubicBezTo>
                  <a:pt x="3522712" y="488133"/>
                  <a:pt x="3182112" y="411881"/>
                  <a:pt x="2901817" y="461665"/>
                </a:cubicBezTo>
                <a:cubicBezTo>
                  <a:pt x="2621522" y="511449"/>
                  <a:pt x="2783972" y="445059"/>
                  <a:pt x="2669672" y="461665"/>
                </a:cubicBezTo>
                <a:cubicBezTo>
                  <a:pt x="2555372" y="478271"/>
                  <a:pt x="2267530" y="456043"/>
                  <a:pt x="2089308" y="461665"/>
                </a:cubicBezTo>
                <a:cubicBezTo>
                  <a:pt x="1911086" y="467287"/>
                  <a:pt x="1806448" y="437315"/>
                  <a:pt x="1625018" y="461665"/>
                </a:cubicBezTo>
                <a:cubicBezTo>
                  <a:pt x="1443588" y="486015"/>
                  <a:pt x="1437576" y="446743"/>
                  <a:pt x="1276799" y="461665"/>
                </a:cubicBezTo>
                <a:cubicBezTo>
                  <a:pt x="1116022" y="476587"/>
                  <a:pt x="1106234" y="460593"/>
                  <a:pt x="1044654" y="461665"/>
                </a:cubicBezTo>
                <a:cubicBezTo>
                  <a:pt x="983074" y="462737"/>
                  <a:pt x="792115" y="429013"/>
                  <a:pt x="580363" y="461665"/>
                </a:cubicBezTo>
                <a:cubicBezTo>
                  <a:pt x="368611" y="494317"/>
                  <a:pt x="184921" y="419565"/>
                  <a:pt x="0" y="461665"/>
                </a:cubicBezTo>
                <a:cubicBezTo>
                  <a:pt x="-8517" y="265805"/>
                  <a:pt x="28681" y="110533"/>
                  <a:pt x="0" y="0"/>
                </a:cubicBezTo>
                <a:close/>
              </a:path>
            </a:pathLst>
          </a:custGeom>
          <a:noFill/>
          <a:ln>
            <a:noFill/>
            <a:extLst>
              <a:ext uri="{C807C97D-BFC1-408E-A445-0C87EB9F89A2}">
                <ask:lineSketchStyleProps xmlns:ask="http://schemas.microsoft.com/office/drawing/2018/sketchyshapes" sd="616399648">
                  <a:prstGeom prst="rect">
                    <a:avLst/>
                  </a:prstGeom>
                  <ask:type>
                    <ask:lineSketchScribble/>
                  </ask:type>
                </ask:lineSketchStyleProps>
              </a:ext>
            </a:extLst>
          </a:ln>
        </p:spPr>
        <p:txBody>
          <a:bodyPr wrap="square">
            <a:spAutoFit/>
          </a:bodyPr>
          <a:lstStyle/>
          <a:p>
            <a:r>
              <a:rPr lang="zh-CN" altLang="en-US" sz="2400" dirty="0"/>
              <a:t>“ </a:t>
            </a:r>
            <a:r>
              <a:rPr lang="en-US" altLang="zh-CN" sz="2400" dirty="0"/>
              <a:t>The </a:t>
            </a:r>
            <a:r>
              <a:rPr lang="en-US" sz="2400" dirty="0"/>
              <a:t>Next-generation operating model is about customer-centric design</a:t>
            </a:r>
            <a:r>
              <a:rPr lang="zh-CN" altLang="en-US" sz="2400" dirty="0"/>
              <a:t>” </a:t>
            </a:r>
            <a:r>
              <a:rPr lang="en-US" altLang="zh-CN" sz="2400" dirty="0"/>
              <a:t>--- </a:t>
            </a:r>
            <a:r>
              <a:rPr lang="en-US" altLang="zh-CN" sz="2400" dirty="0" err="1"/>
              <a:t>Mckinsey</a:t>
            </a:r>
            <a:endParaRPr lang="en-US" sz="2400" dirty="0"/>
          </a:p>
        </p:txBody>
      </p:sp>
      <p:pic>
        <p:nvPicPr>
          <p:cNvPr id="11" name="Picture 10">
            <a:extLst>
              <a:ext uri="{FF2B5EF4-FFF2-40B4-BE49-F238E27FC236}">
                <a16:creationId xmlns:a16="http://schemas.microsoft.com/office/drawing/2014/main" id="{F05E5E3A-AE46-4EBF-9E3B-EC90C9A0B2D0}"/>
              </a:ext>
            </a:extLst>
          </p:cNvPr>
          <p:cNvPicPr>
            <a:picLocks noChangeAspect="1"/>
          </p:cNvPicPr>
          <p:nvPr/>
        </p:nvPicPr>
        <p:blipFill>
          <a:blip r:embed="rId4"/>
          <a:stretch>
            <a:fillRect/>
          </a:stretch>
        </p:blipFill>
        <p:spPr>
          <a:xfrm>
            <a:off x="6285598" y="3378071"/>
            <a:ext cx="5589370" cy="30638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675340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804985C-DA37-47DE-8148-E307461E21CD}"/>
              </a:ext>
            </a:extLst>
          </p:cNvPr>
          <p:cNvSpPr txBox="1">
            <a:spLocks/>
          </p:cNvSpPr>
          <p:nvPr/>
        </p:nvSpPr>
        <p:spPr>
          <a:xfrm>
            <a:off x="648929" y="629266"/>
            <a:ext cx="3790867" cy="1622321"/>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a:latin typeface="Constantia" panose="02030602050306030303" pitchFamily="18" charset="0"/>
              </a:rPr>
              <a:t>人机协同能够提高企业的生产力</a:t>
            </a:r>
            <a:r>
              <a:rPr lang="en-US" sz="3600" dirty="0">
                <a:latin typeface="Constantia" panose="02030602050306030303" pitchFamily="18" charset="0"/>
              </a:rPr>
              <a:t>Human-Machine Collaboration</a:t>
            </a:r>
          </a:p>
        </p:txBody>
      </p:sp>
      <p:sp>
        <p:nvSpPr>
          <p:cNvPr id="4" name="TextBox 3">
            <a:extLst>
              <a:ext uri="{FF2B5EF4-FFF2-40B4-BE49-F238E27FC236}">
                <a16:creationId xmlns:a16="http://schemas.microsoft.com/office/drawing/2014/main" id="{B3FA1E89-4A26-4922-9190-1988FEC92E78}"/>
              </a:ext>
            </a:extLst>
          </p:cNvPr>
          <p:cNvSpPr txBox="1"/>
          <p:nvPr/>
        </p:nvSpPr>
        <p:spPr>
          <a:xfrm>
            <a:off x="648930" y="2251588"/>
            <a:ext cx="3790867" cy="3972232"/>
          </a:xfrm>
          <a:prstGeom prst="rect">
            <a:avLst/>
          </a:prstGeom>
        </p:spPr>
        <p:txBody>
          <a:bodyPr vert="horz" lIns="91440" tIns="45720" rIns="91440" bIns="45720" rtlCol="0" anchor="ctr">
            <a:normAutofit/>
          </a:bodyPr>
          <a:lstStyle/>
          <a:p>
            <a:pPr>
              <a:lnSpc>
                <a:spcPct val="90000"/>
              </a:lnSpc>
              <a:spcAft>
                <a:spcPts val="600"/>
              </a:spcAft>
            </a:pPr>
            <a:r>
              <a:rPr lang="en-US" dirty="0">
                <a:latin typeface="Constantia" panose="02030602050306030303" pitchFamily="18" charset="0"/>
              </a:rPr>
              <a:t>Humans-machines collaboration increases productivity hence </a:t>
            </a:r>
            <a:r>
              <a:rPr lang="en-US" b="1" dirty="0">
                <a:latin typeface="Constantia" panose="02030602050306030303" pitchFamily="18" charset="0"/>
              </a:rPr>
              <a:t>revenue by </a:t>
            </a:r>
            <a:r>
              <a:rPr lang="en-US" sz="2600" b="1" dirty="0">
                <a:latin typeface="Constantia" panose="02030602050306030303" pitchFamily="18" charset="0"/>
              </a:rPr>
              <a:t>38% </a:t>
            </a:r>
            <a:r>
              <a:rPr lang="en-US" b="1" dirty="0">
                <a:latin typeface="Constantia" panose="02030602050306030303" pitchFamily="18" charset="0"/>
              </a:rPr>
              <a:t>by 2022</a:t>
            </a:r>
            <a:r>
              <a:rPr lang="en-US" dirty="0">
                <a:latin typeface="Constantia" panose="02030602050306030303" pitchFamily="18" charset="0"/>
              </a:rPr>
              <a:t>.</a:t>
            </a:r>
          </a:p>
          <a:p>
            <a:pPr>
              <a:lnSpc>
                <a:spcPct val="90000"/>
              </a:lnSpc>
              <a:spcAft>
                <a:spcPts val="600"/>
              </a:spcAft>
            </a:pPr>
            <a:endParaRPr lang="en-US" dirty="0">
              <a:latin typeface="Constantia" panose="02030602050306030303" pitchFamily="18" charset="0"/>
            </a:endParaRPr>
          </a:p>
          <a:p>
            <a:pPr>
              <a:lnSpc>
                <a:spcPct val="90000"/>
              </a:lnSpc>
              <a:spcAft>
                <a:spcPts val="600"/>
              </a:spcAft>
            </a:pPr>
            <a:r>
              <a:rPr lang="en-US" dirty="0">
                <a:latin typeface="Constantia" panose="02030602050306030303" pitchFamily="18" charset="0"/>
              </a:rPr>
              <a:t>More than </a:t>
            </a:r>
            <a:r>
              <a:rPr lang="en-US" sz="2600" b="1" dirty="0">
                <a:latin typeface="Constantia" panose="02030602050306030303" pitchFamily="18" charset="0"/>
              </a:rPr>
              <a:t>80%</a:t>
            </a:r>
            <a:r>
              <a:rPr lang="en-US" sz="2600" dirty="0">
                <a:latin typeface="Constantia" panose="02030602050306030303" pitchFamily="18" charset="0"/>
              </a:rPr>
              <a:t> </a:t>
            </a:r>
            <a:r>
              <a:rPr lang="en-US" dirty="0">
                <a:latin typeface="Constantia" panose="02030602050306030303" pitchFamily="18" charset="0"/>
              </a:rPr>
              <a:t>of </a:t>
            </a:r>
            <a:r>
              <a:rPr lang="en-US" b="1" dirty="0">
                <a:latin typeface="Constantia" panose="02030602050306030303" pitchFamily="18" charset="0"/>
              </a:rPr>
              <a:t>business leaders</a:t>
            </a:r>
            <a:r>
              <a:rPr lang="en-US" dirty="0">
                <a:latin typeface="Constantia" panose="02030602050306030303" pitchFamily="18" charset="0"/>
              </a:rPr>
              <a:t> agree human-machine collaboration helps achieve strategic priorities. </a:t>
            </a:r>
          </a:p>
          <a:p>
            <a:pPr>
              <a:lnSpc>
                <a:spcPct val="90000"/>
              </a:lnSpc>
              <a:spcAft>
                <a:spcPts val="600"/>
              </a:spcAft>
            </a:pPr>
            <a:endParaRPr lang="en-US" sz="1400" dirty="0">
              <a:latin typeface="Constantia" panose="02030602050306030303" pitchFamily="18" charset="0"/>
            </a:endParaRPr>
          </a:p>
          <a:p>
            <a:pPr>
              <a:lnSpc>
                <a:spcPct val="90000"/>
              </a:lnSpc>
              <a:spcAft>
                <a:spcPts val="600"/>
              </a:spcAft>
            </a:pPr>
            <a:r>
              <a:rPr lang="en-US" sz="1400" i="1" dirty="0">
                <a:latin typeface="Constantia" panose="02030602050306030303" pitchFamily="18" charset="0"/>
              </a:rPr>
              <a:t>1. Artificial Intelligence – Accenture Research (</a:t>
            </a:r>
            <a:r>
              <a:rPr lang="en-US" sz="1400" i="1" dirty="0">
                <a:latin typeface="Constantia" panose="02030602050306030303" pitchFamily="18" charset="0"/>
                <a:hlinkClick r:id="rId2">
                  <a:extLst>
                    <a:ext uri="{A12FA001-AC4F-418D-AE19-62706E023703}">
                      <ahyp:hlinkClr xmlns:ahyp="http://schemas.microsoft.com/office/drawing/2018/hyperlinkcolor" val="tx"/>
                    </a:ext>
                  </a:extLst>
                </a:hlinkClick>
              </a:rPr>
              <a:t>link</a:t>
            </a:r>
            <a:r>
              <a:rPr lang="en-US" sz="1400" i="1" dirty="0">
                <a:latin typeface="Constantia" panose="02030602050306030303" pitchFamily="18" charset="0"/>
              </a:rPr>
              <a:t>)</a:t>
            </a:r>
          </a:p>
          <a:p>
            <a:pPr>
              <a:lnSpc>
                <a:spcPct val="90000"/>
              </a:lnSpc>
              <a:spcAft>
                <a:spcPts val="600"/>
              </a:spcAft>
            </a:pPr>
            <a:r>
              <a:rPr lang="en-US" sz="1400" i="1" dirty="0">
                <a:latin typeface="Constantia" panose="02030602050306030303" pitchFamily="18" charset="0"/>
              </a:rPr>
              <a:t>2. Human + Machine Collaboration: Work in the Age of Artificial Intelligence – Interesting Engineering (</a:t>
            </a:r>
            <a:r>
              <a:rPr lang="en-US" sz="1400" i="1" dirty="0">
                <a:latin typeface="Constantia" panose="02030602050306030303" pitchFamily="18" charset="0"/>
                <a:hlinkClick r:id="rId3">
                  <a:extLst>
                    <a:ext uri="{A12FA001-AC4F-418D-AE19-62706E023703}">
                      <ahyp:hlinkClr xmlns:ahyp="http://schemas.microsoft.com/office/drawing/2018/hyperlinkcolor" val="tx"/>
                    </a:ext>
                  </a:extLst>
                </a:hlinkClick>
              </a:rPr>
              <a:t>link</a:t>
            </a:r>
            <a:r>
              <a:rPr lang="en-US" sz="1400" i="1" dirty="0">
                <a:latin typeface="Constantia" panose="02030602050306030303" pitchFamily="18" charset="0"/>
              </a:rPr>
              <a:t>)</a:t>
            </a:r>
          </a:p>
        </p:txBody>
      </p:sp>
      <p:grpSp>
        <p:nvGrpSpPr>
          <p:cNvPr id="8" name="Group 7">
            <a:extLst>
              <a:ext uri="{FF2B5EF4-FFF2-40B4-BE49-F238E27FC236}">
                <a16:creationId xmlns:a16="http://schemas.microsoft.com/office/drawing/2014/main" id="{E9730CA5-603C-4C24-9DEB-0B4DC4C97D09}"/>
              </a:ext>
            </a:extLst>
          </p:cNvPr>
          <p:cNvGrpSpPr/>
          <p:nvPr/>
        </p:nvGrpSpPr>
        <p:grpSpPr>
          <a:xfrm>
            <a:off x="4949866" y="629266"/>
            <a:ext cx="6593204" cy="5708833"/>
            <a:chOff x="5078774" y="627957"/>
            <a:chExt cx="6593204" cy="5708833"/>
          </a:xfrm>
        </p:grpSpPr>
        <p:pic>
          <p:nvPicPr>
            <p:cNvPr id="5" name="Picture 4">
              <a:extLst>
                <a:ext uri="{FF2B5EF4-FFF2-40B4-BE49-F238E27FC236}">
                  <a16:creationId xmlns:a16="http://schemas.microsoft.com/office/drawing/2014/main" id="{04052E18-3CB9-4226-9284-B49109744284}"/>
                </a:ext>
              </a:extLst>
            </p:cNvPr>
            <p:cNvPicPr>
              <a:picLocks noChangeAspect="1"/>
            </p:cNvPicPr>
            <p:nvPr/>
          </p:nvPicPr>
          <p:blipFill>
            <a:blip r:embed="rId4"/>
            <a:stretch>
              <a:fillRect/>
            </a:stretch>
          </p:blipFill>
          <p:spPr>
            <a:xfrm>
              <a:off x="5212419" y="744356"/>
              <a:ext cx="6325914" cy="4884548"/>
            </a:xfrm>
            <a:prstGeom prst="rect">
              <a:avLst/>
            </a:prstGeom>
            <a:effectLst/>
          </p:spPr>
        </p:pic>
        <p:sp>
          <p:nvSpPr>
            <p:cNvPr id="6" name="Oval 5">
              <a:extLst>
                <a:ext uri="{FF2B5EF4-FFF2-40B4-BE49-F238E27FC236}">
                  <a16:creationId xmlns:a16="http://schemas.microsoft.com/office/drawing/2014/main" id="{C5091857-C02B-4F61-82F6-8C609F865DA8}"/>
                </a:ext>
              </a:extLst>
            </p:cNvPr>
            <p:cNvSpPr/>
            <p:nvPr/>
          </p:nvSpPr>
          <p:spPr>
            <a:xfrm>
              <a:off x="5078775" y="627957"/>
              <a:ext cx="6325914" cy="594911"/>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D330FAC-2CCA-4DCC-977D-4AB706228B4A}"/>
                </a:ext>
              </a:extLst>
            </p:cNvPr>
            <p:cNvSpPr/>
            <p:nvPr/>
          </p:nvSpPr>
          <p:spPr>
            <a:xfrm>
              <a:off x="8648242" y="5321143"/>
              <a:ext cx="2890091" cy="424160"/>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8D02103-4204-469E-842E-51B14D05B594}"/>
                </a:ext>
              </a:extLst>
            </p:cNvPr>
            <p:cNvSpPr txBox="1"/>
            <p:nvPr/>
          </p:nvSpPr>
          <p:spPr>
            <a:xfrm>
              <a:off x="5078774" y="5628904"/>
              <a:ext cx="6593204" cy="707886"/>
            </a:xfrm>
            <a:prstGeom prst="rect">
              <a:avLst/>
            </a:prstGeom>
            <a:noFill/>
          </p:spPr>
          <p:txBody>
            <a:bodyPr wrap="square" rtlCol="0">
              <a:spAutoFit/>
            </a:bodyPr>
            <a:lstStyle/>
            <a:p>
              <a:pPr algn="ctr"/>
              <a:r>
                <a:rPr lang="en-US" dirty="0">
                  <a:latin typeface="Constantia" panose="02030602050306030303" pitchFamily="18" charset="0"/>
                </a:rPr>
                <a:t>McKinsey report: </a:t>
              </a:r>
              <a:r>
                <a:rPr lang="en-US" b="1" dirty="0">
                  <a:latin typeface="Constantia" panose="02030602050306030303" pitchFamily="18" charset="0"/>
                </a:rPr>
                <a:t>375m (14%) </a:t>
              </a:r>
              <a:r>
                <a:rPr lang="en-US" dirty="0">
                  <a:latin typeface="Constantia" panose="02030602050306030303" pitchFamily="18" charset="0"/>
                </a:rPr>
                <a:t>need to change jobs by 2030!</a:t>
              </a:r>
            </a:p>
            <a:p>
              <a:pPr algn="ctr"/>
              <a:r>
                <a:rPr lang="en-US" sz="1100" dirty="0">
                  <a:solidFill>
                    <a:schemeClr val="bg1">
                      <a:lumMod val="65000"/>
                    </a:schemeClr>
                  </a:solidFill>
                  <a:latin typeface="Constantia" panose="02030602050306030303" pitchFamily="18" charset="0"/>
                </a:rPr>
                <a:t>https://www.mckinsey.com/featured-insights/future-of-work/jobs-lost-jobs-gained-what-the-future-of-work-will-mean-for-jobs-skills-and-wages</a:t>
              </a:r>
            </a:p>
          </p:txBody>
        </p:sp>
      </p:grpSp>
    </p:spTree>
    <p:extLst>
      <p:ext uri="{BB962C8B-B14F-4D97-AF65-F5344CB8AC3E}">
        <p14:creationId xmlns:p14="http://schemas.microsoft.com/office/powerpoint/2010/main" val="1345191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7E63E-3353-420F-8139-17CF64D058D8}"/>
              </a:ext>
            </a:extLst>
          </p:cNvPr>
          <p:cNvSpPr>
            <a:spLocks noGrp="1"/>
          </p:cNvSpPr>
          <p:nvPr>
            <p:ph type="title"/>
          </p:nvPr>
        </p:nvSpPr>
        <p:spPr/>
        <p:txBody>
          <a:bodyPr/>
          <a:lstStyle/>
          <a:p>
            <a:r>
              <a:rPr lang="zh-CN" altLang="en-US" dirty="0"/>
              <a:t>数字员工定义</a:t>
            </a:r>
            <a:endParaRPr lang="en-US" dirty="0"/>
          </a:p>
        </p:txBody>
      </p:sp>
      <p:sp>
        <p:nvSpPr>
          <p:cNvPr id="3" name="Content Placeholder 2">
            <a:extLst>
              <a:ext uri="{FF2B5EF4-FFF2-40B4-BE49-F238E27FC236}">
                <a16:creationId xmlns:a16="http://schemas.microsoft.com/office/drawing/2014/main" id="{DA65B945-63BD-46E7-B9D1-9A6F4C871BFD}"/>
              </a:ext>
            </a:extLst>
          </p:cNvPr>
          <p:cNvSpPr>
            <a:spLocks noGrp="1"/>
          </p:cNvSpPr>
          <p:nvPr>
            <p:ph idx="1"/>
          </p:nvPr>
        </p:nvSpPr>
        <p:spPr>
          <a:xfrm>
            <a:off x="619406" y="1573049"/>
            <a:ext cx="10515600" cy="3193636"/>
          </a:xfrm>
        </p:spPr>
        <p:txBody>
          <a:bodyPr>
            <a:normAutofit/>
          </a:bodyPr>
          <a:lstStyle/>
          <a:p>
            <a:pPr marL="0" indent="0">
              <a:buNone/>
            </a:pPr>
            <a:r>
              <a:rPr lang="en-US" sz="2000" dirty="0"/>
              <a:t> An automated, software-based tool, application, or agent that performs a business task or process similar to a human user and uses AI or other autonomous decision-making capabilities. </a:t>
            </a:r>
          </a:p>
          <a:p>
            <a:pPr marL="0" indent="0">
              <a:buNone/>
            </a:pPr>
            <a:r>
              <a:rPr lang="en-US" altLang="zh-CN" sz="2000" i="0" dirty="0">
                <a:effectLst/>
                <a:latin typeface="Fira Sans"/>
              </a:rPr>
              <a:t>An </a:t>
            </a:r>
            <a:r>
              <a:rPr lang="en-US" sz="2000" i="0" dirty="0">
                <a:effectLst/>
                <a:latin typeface="Fira Sans"/>
              </a:rPr>
              <a:t>automated team member </a:t>
            </a:r>
            <a:r>
              <a:rPr lang="en-US" sz="2000" b="0" i="0" dirty="0">
                <a:effectLst/>
                <a:latin typeface="Fira Sans"/>
              </a:rPr>
              <a:t>trained to carry out a business process just like any employee, only faster and without mistakes. All teams will have digital workers alongside humans in the future.</a:t>
            </a:r>
            <a:endParaRPr lang="en-US" sz="2000" dirty="0"/>
          </a:p>
        </p:txBody>
      </p:sp>
      <p:pic>
        <p:nvPicPr>
          <p:cNvPr id="5" name="Picture 4">
            <a:extLst>
              <a:ext uri="{FF2B5EF4-FFF2-40B4-BE49-F238E27FC236}">
                <a16:creationId xmlns:a16="http://schemas.microsoft.com/office/drawing/2014/main" id="{B17F6EE4-17D5-48A7-9348-3884FA12F7DF}"/>
              </a:ext>
            </a:extLst>
          </p:cNvPr>
          <p:cNvPicPr>
            <a:picLocks noChangeAspect="1"/>
          </p:cNvPicPr>
          <p:nvPr/>
        </p:nvPicPr>
        <p:blipFill>
          <a:blip r:embed="rId2"/>
          <a:stretch>
            <a:fillRect/>
          </a:stretch>
        </p:blipFill>
        <p:spPr>
          <a:xfrm>
            <a:off x="1582901" y="3620812"/>
            <a:ext cx="5732299" cy="3355316"/>
          </a:xfrm>
          <a:prstGeom prst="rect">
            <a:avLst/>
          </a:prstGeom>
        </p:spPr>
      </p:pic>
      <p:sp>
        <p:nvSpPr>
          <p:cNvPr id="6" name="TextBox 5">
            <a:extLst>
              <a:ext uri="{FF2B5EF4-FFF2-40B4-BE49-F238E27FC236}">
                <a16:creationId xmlns:a16="http://schemas.microsoft.com/office/drawing/2014/main" id="{DAA893B5-0726-4BBF-8B30-958C96A8B40C}"/>
              </a:ext>
            </a:extLst>
          </p:cNvPr>
          <p:cNvSpPr txBox="1"/>
          <p:nvPr/>
        </p:nvSpPr>
        <p:spPr>
          <a:xfrm>
            <a:off x="3378702" y="3326849"/>
            <a:ext cx="2498504" cy="369332"/>
          </a:xfrm>
          <a:prstGeom prst="rect">
            <a:avLst/>
          </a:prstGeom>
          <a:noFill/>
        </p:spPr>
        <p:txBody>
          <a:bodyPr wrap="none" rtlCol="0">
            <a:spAutoFit/>
          </a:bodyPr>
          <a:lstStyle/>
          <a:p>
            <a:r>
              <a:rPr lang="en-US" altLang="zh-CN" dirty="0">
                <a:solidFill>
                  <a:schemeClr val="accent2">
                    <a:lumMod val="75000"/>
                  </a:schemeClr>
                </a:solidFill>
              </a:rPr>
              <a:t>Advanced Digital Worker</a:t>
            </a:r>
            <a:endParaRPr lang="en-US" dirty="0">
              <a:solidFill>
                <a:schemeClr val="accent2">
                  <a:lumMod val="75000"/>
                </a:schemeClr>
              </a:solidFill>
            </a:endParaRPr>
          </a:p>
        </p:txBody>
      </p:sp>
      <p:sp>
        <p:nvSpPr>
          <p:cNvPr id="7" name="TextBox 6">
            <a:extLst>
              <a:ext uri="{FF2B5EF4-FFF2-40B4-BE49-F238E27FC236}">
                <a16:creationId xmlns:a16="http://schemas.microsoft.com/office/drawing/2014/main" id="{133434ED-3311-44F2-B4BB-7DEDF77FFB2D}"/>
              </a:ext>
            </a:extLst>
          </p:cNvPr>
          <p:cNvSpPr txBox="1"/>
          <p:nvPr/>
        </p:nvSpPr>
        <p:spPr>
          <a:xfrm>
            <a:off x="4214191" y="6488668"/>
            <a:ext cx="1332288" cy="369332"/>
          </a:xfrm>
          <a:prstGeom prst="rect">
            <a:avLst/>
          </a:prstGeom>
          <a:noFill/>
        </p:spPr>
        <p:txBody>
          <a:bodyPr wrap="none" rtlCol="0">
            <a:spAutoFit/>
          </a:bodyPr>
          <a:lstStyle/>
          <a:p>
            <a:r>
              <a:rPr lang="en-US" dirty="0"/>
              <a:t>+ </a:t>
            </a:r>
            <a:r>
              <a:rPr lang="en-US" altLang="zh-CN" dirty="0"/>
              <a:t>Autonomy</a:t>
            </a:r>
            <a:endParaRPr lang="en-US" dirty="0"/>
          </a:p>
        </p:txBody>
      </p:sp>
      <p:pic>
        <p:nvPicPr>
          <p:cNvPr id="9" name="Picture 8">
            <a:extLst>
              <a:ext uri="{FF2B5EF4-FFF2-40B4-BE49-F238E27FC236}">
                <a16:creationId xmlns:a16="http://schemas.microsoft.com/office/drawing/2014/main" id="{91A9C22B-4EA3-4E71-AA97-E4B34CDFAD28}"/>
              </a:ext>
            </a:extLst>
          </p:cNvPr>
          <p:cNvPicPr>
            <a:picLocks noChangeAspect="1"/>
          </p:cNvPicPr>
          <p:nvPr/>
        </p:nvPicPr>
        <p:blipFill>
          <a:blip r:embed="rId3"/>
          <a:stretch>
            <a:fillRect/>
          </a:stretch>
        </p:blipFill>
        <p:spPr>
          <a:xfrm>
            <a:off x="7005792" y="5801602"/>
            <a:ext cx="3479990" cy="687066"/>
          </a:xfrm>
          <a:prstGeom prst="rect">
            <a:avLst/>
          </a:prstGeom>
        </p:spPr>
      </p:pic>
      <p:pic>
        <p:nvPicPr>
          <p:cNvPr id="11" name="Picture 10">
            <a:extLst>
              <a:ext uri="{FF2B5EF4-FFF2-40B4-BE49-F238E27FC236}">
                <a16:creationId xmlns:a16="http://schemas.microsoft.com/office/drawing/2014/main" id="{9B5BD8EB-6870-4E2F-9844-B19E2BB12415}"/>
              </a:ext>
            </a:extLst>
          </p:cNvPr>
          <p:cNvPicPr>
            <a:picLocks noChangeAspect="1"/>
          </p:cNvPicPr>
          <p:nvPr/>
        </p:nvPicPr>
        <p:blipFill>
          <a:blip r:embed="rId4"/>
          <a:stretch>
            <a:fillRect/>
          </a:stretch>
        </p:blipFill>
        <p:spPr>
          <a:xfrm>
            <a:off x="7088862" y="4825749"/>
            <a:ext cx="3313850" cy="656898"/>
          </a:xfrm>
          <a:prstGeom prst="rect">
            <a:avLst/>
          </a:prstGeom>
        </p:spPr>
      </p:pic>
      <p:pic>
        <p:nvPicPr>
          <p:cNvPr id="13" name="Picture 12">
            <a:extLst>
              <a:ext uri="{FF2B5EF4-FFF2-40B4-BE49-F238E27FC236}">
                <a16:creationId xmlns:a16="http://schemas.microsoft.com/office/drawing/2014/main" id="{3D00F0D1-4582-4676-A115-C49AE02A6E64}"/>
              </a:ext>
            </a:extLst>
          </p:cNvPr>
          <p:cNvPicPr>
            <a:picLocks noChangeAspect="1"/>
          </p:cNvPicPr>
          <p:nvPr/>
        </p:nvPicPr>
        <p:blipFill>
          <a:blip r:embed="rId5"/>
          <a:stretch>
            <a:fillRect/>
          </a:stretch>
        </p:blipFill>
        <p:spPr>
          <a:xfrm>
            <a:off x="6964630" y="3800158"/>
            <a:ext cx="3479990" cy="866113"/>
          </a:xfrm>
          <a:prstGeom prst="rect">
            <a:avLst/>
          </a:prstGeom>
        </p:spPr>
      </p:pic>
      <p:sp>
        <p:nvSpPr>
          <p:cNvPr id="15" name="TextBox 14">
            <a:extLst>
              <a:ext uri="{FF2B5EF4-FFF2-40B4-BE49-F238E27FC236}">
                <a16:creationId xmlns:a16="http://schemas.microsoft.com/office/drawing/2014/main" id="{CE677EAB-D350-4773-8201-9D5F16C6D516}"/>
              </a:ext>
            </a:extLst>
          </p:cNvPr>
          <p:cNvSpPr txBox="1"/>
          <p:nvPr/>
        </p:nvSpPr>
        <p:spPr>
          <a:xfrm>
            <a:off x="167121" y="6773582"/>
            <a:ext cx="6423162" cy="261610"/>
          </a:xfrm>
          <a:prstGeom prst="rect">
            <a:avLst/>
          </a:prstGeom>
          <a:noFill/>
        </p:spPr>
        <p:txBody>
          <a:bodyPr wrap="square">
            <a:spAutoFit/>
          </a:bodyPr>
          <a:lstStyle/>
          <a:p>
            <a:r>
              <a:rPr lang="en-US" sz="1050" dirty="0"/>
              <a:t>https://wonderbotz.com/rpa-at-work/key-rpa-technologies/</a:t>
            </a:r>
          </a:p>
        </p:txBody>
      </p:sp>
    </p:spTree>
    <p:extLst>
      <p:ext uri="{BB962C8B-B14F-4D97-AF65-F5344CB8AC3E}">
        <p14:creationId xmlns:p14="http://schemas.microsoft.com/office/powerpoint/2010/main" val="29455877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72272-A3FE-450C-86CB-AFD5CB80CF35}"/>
              </a:ext>
            </a:extLst>
          </p:cNvPr>
          <p:cNvSpPr>
            <a:spLocks noGrp="1"/>
          </p:cNvSpPr>
          <p:nvPr>
            <p:ph type="title"/>
          </p:nvPr>
        </p:nvSpPr>
        <p:spPr>
          <a:xfrm>
            <a:off x="679174" y="80938"/>
            <a:ext cx="10515600" cy="767935"/>
          </a:xfrm>
        </p:spPr>
        <p:txBody>
          <a:bodyPr/>
          <a:lstStyle/>
          <a:p>
            <a:r>
              <a:rPr lang="zh-CN" altLang="en-US" dirty="0"/>
              <a:t>数字员工高级能力给企业的赋能</a:t>
            </a:r>
            <a:endParaRPr lang="en-US" dirty="0"/>
          </a:p>
        </p:txBody>
      </p:sp>
      <p:graphicFrame>
        <p:nvGraphicFramePr>
          <p:cNvPr id="4" name="Table 4">
            <a:extLst>
              <a:ext uri="{FF2B5EF4-FFF2-40B4-BE49-F238E27FC236}">
                <a16:creationId xmlns:a16="http://schemas.microsoft.com/office/drawing/2014/main" id="{6F767C11-4077-41FD-B8E6-FE850899FCBB}"/>
              </a:ext>
            </a:extLst>
          </p:cNvPr>
          <p:cNvGraphicFramePr>
            <a:graphicFrameLocks noGrp="1"/>
          </p:cNvGraphicFramePr>
          <p:nvPr>
            <p:extLst>
              <p:ext uri="{D42A27DB-BD31-4B8C-83A1-F6EECF244321}">
                <p14:modId xmlns:p14="http://schemas.microsoft.com/office/powerpoint/2010/main" val="3223985459"/>
              </p:ext>
            </p:extLst>
          </p:nvPr>
        </p:nvGraphicFramePr>
        <p:xfrm>
          <a:off x="1220856" y="848873"/>
          <a:ext cx="9750287" cy="5717976"/>
        </p:xfrm>
        <a:graphic>
          <a:graphicData uri="http://schemas.openxmlformats.org/drawingml/2006/table">
            <a:tbl>
              <a:tblPr firstRow="1" bandRow="1">
                <a:tableStyleId>{5C22544A-7EE6-4342-B048-85BDC9FD1C3A}</a:tableStyleId>
              </a:tblPr>
              <a:tblGrid>
                <a:gridCol w="3120887">
                  <a:extLst>
                    <a:ext uri="{9D8B030D-6E8A-4147-A177-3AD203B41FA5}">
                      <a16:colId xmlns:a16="http://schemas.microsoft.com/office/drawing/2014/main" val="2816056622"/>
                    </a:ext>
                  </a:extLst>
                </a:gridCol>
                <a:gridCol w="6629400">
                  <a:extLst>
                    <a:ext uri="{9D8B030D-6E8A-4147-A177-3AD203B41FA5}">
                      <a16:colId xmlns:a16="http://schemas.microsoft.com/office/drawing/2014/main" val="2549685497"/>
                    </a:ext>
                  </a:extLst>
                </a:gridCol>
              </a:tblGrid>
              <a:tr h="274248">
                <a:tc>
                  <a:txBody>
                    <a:bodyPr/>
                    <a:lstStyle/>
                    <a:p>
                      <a:pPr algn="ctr"/>
                      <a:r>
                        <a:rPr lang="zh-CN" altLang="en-US" sz="1100" dirty="0"/>
                        <a:t>数字员工能力</a:t>
                      </a:r>
                      <a:endParaRPr lang="en-US" sz="1100" dirty="0"/>
                    </a:p>
                  </a:txBody>
                  <a:tcPr/>
                </a:tc>
                <a:tc>
                  <a:txBody>
                    <a:bodyPr/>
                    <a:lstStyle/>
                    <a:p>
                      <a:pPr algn="ctr"/>
                      <a:r>
                        <a:rPr lang="zh-CN" altLang="en-US" sz="1100" dirty="0"/>
                        <a:t>赋予企业能力</a:t>
                      </a:r>
                      <a:endParaRPr lang="en-US" sz="1100" dirty="0"/>
                    </a:p>
                  </a:txBody>
                  <a:tcPr/>
                </a:tc>
                <a:extLst>
                  <a:ext uri="{0D108BD9-81ED-4DB2-BD59-A6C34878D82A}">
                    <a16:rowId xmlns:a16="http://schemas.microsoft.com/office/drawing/2014/main" val="59250176"/>
                  </a:ext>
                </a:extLst>
              </a:tr>
              <a:tr h="507878">
                <a:tc>
                  <a:txBody>
                    <a:bodyPr/>
                    <a:lstStyle/>
                    <a:p>
                      <a:r>
                        <a:rPr lang="zh-CN" altLang="en-US" sz="1100" b="1" dirty="0"/>
                        <a:t>知识和洞察能力</a:t>
                      </a:r>
                      <a:r>
                        <a:rPr lang="en-US" altLang="zh-CN" sz="1100" b="1" dirty="0"/>
                        <a:t>(Knowledge and Insight)</a:t>
                      </a:r>
                    </a:p>
                    <a:p>
                      <a:endParaRPr lang="en-US" sz="1100" b="0" i="0" kern="1200" dirty="0">
                        <a:solidFill>
                          <a:schemeClr val="dk1"/>
                        </a:solidFill>
                        <a:effectLst/>
                        <a:latin typeface="+mn-lt"/>
                        <a:ea typeface="+mn-ea"/>
                        <a:cs typeface="+mn-cs"/>
                      </a:endParaRPr>
                    </a:p>
                    <a:p>
                      <a:r>
                        <a:rPr lang="en-US" altLang="zh-CN" sz="1100" b="0" i="0" kern="1200" dirty="0">
                          <a:solidFill>
                            <a:schemeClr val="dk1"/>
                          </a:solidFill>
                          <a:effectLst/>
                          <a:latin typeface="+mn-lt"/>
                          <a:ea typeface="+mn-ea"/>
                          <a:cs typeface="+mn-cs"/>
                        </a:rPr>
                        <a:t>The</a:t>
                      </a:r>
                      <a:r>
                        <a:rPr lang="en-US" sz="1100" b="0" i="0" kern="1200" dirty="0">
                          <a:solidFill>
                            <a:schemeClr val="dk1"/>
                          </a:solidFill>
                          <a:effectLst/>
                          <a:latin typeface="+mn-lt"/>
                          <a:ea typeface="+mn-ea"/>
                          <a:cs typeface="+mn-cs"/>
                        </a:rPr>
                        <a:t> ability for digital workers to harvest information from different data sources, understand it and deliver previously unattainable insights, </a:t>
                      </a:r>
                      <a:endParaRPr lang="en-US" sz="1100" dirty="0"/>
                    </a:p>
                  </a:txBody>
                  <a:tcPr/>
                </a:tc>
                <a:tc>
                  <a:txBody>
                    <a:bodyPr/>
                    <a:lstStyle/>
                    <a:p>
                      <a:pPr marL="285750" lvl="0" indent="-285750">
                        <a:lnSpc>
                          <a:spcPct val="120000"/>
                        </a:lnSpc>
                        <a:buFont typeface="Arial" panose="020B0604020202020204" pitchFamily="34" charset="0"/>
                        <a:buChar char="•"/>
                      </a:pPr>
                      <a:r>
                        <a:rPr lang="zh-CN" altLang="en-US" sz="1100" dirty="0"/>
                        <a:t>布局</a:t>
                      </a:r>
                      <a:r>
                        <a:rPr lang="en-US" altLang="zh-CN" sz="1100" dirty="0"/>
                        <a:t>NLP </a:t>
                      </a:r>
                      <a:r>
                        <a:rPr lang="zh-CN" altLang="en-US" sz="1100" dirty="0"/>
                        <a:t>（</a:t>
                      </a:r>
                      <a:r>
                        <a:rPr lang="en-US" altLang="zh-CN" sz="1100" dirty="0"/>
                        <a:t>Deploy NLP</a:t>
                      </a:r>
                      <a:r>
                        <a:rPr lang="zh-CN" altLang="en-US" sz="1100" dirty="0"/>
                        <a:t>）</a:t>
                      </a:r>
                      <a:endParaRPr lang="en-US" altLang="zh-CN" sz="1100" dirty="0"/>
                    </a:p>
                    <a:p>
                      <a:pPr marL="285750" lvl="0" indent="-285750">
                        <a:lnSpc>
                          <a:spcPct val="120000"/>
                        </a:lnSpc>
                        <a:buFont typeface="Arial" panose="020B0604020202020204" pitchFamily="34" charset="0"/>
                        <a:buChar char="•"/>
                      </a:pPr>
                      <a:r>
                        <a:rPr lang="zh-CN" altLang="en-US" sz="1100" dirty="0"/>
                        <a:t>通过洞察获取关键知识和信息（</a:t>
                      </a:r>
                      <a:r>
                        <a:rPr lang="en-US" altLang="zh-CN" sz="1100" dirty="0"/>
                        <a:t>Gain Insight</a:t>
                      </a:r>
                      <a:r>
                        <a:rPr lang="zh-CN" altLang="en-US" sz="1100" dirty="0"/>
                        <a:t>）</a:t>
                      </a:r>
                      <a:endParaRPr lang="en-US" altLang="zh-CN" sz="1100" dirty="0"/>
                    </a:p>
                    <a:p>
                      <a:pPr marL="285750" lvl="0" indent="-285750">
                        <a:lnSpc>
                          <a:spcPct val="120000"/>
                        </a:lnSpc>
                        <a:buFont typeface="Arial" panose="020B0604020202020204" pitchFamily="34" charset="0"/>
                        <a:buChar char="•"/>
                      </a:pPr>
                      <a:r>
                        <a:rPr lang="zh-CN" altLang="en-US" sz="1100" dirty="0"/>
                        <a:t>借力实时数据处理和分析能力（</a:t>
                      </a:r>
                      <a:r>
                        <a:rPr lang="en-US" altLang="zh-CN" sz="1100" dirty="0"/>
                        <a:t>Leverage Realtime Analytics</a:t>
                      </a:r>
                      <a:r>
                        <a:rPr lang="zh-CN" altLang="en-US" sz="1100" dirty="0"/>
                        <a:t>）</a:t>
                      </a:r>
                      <a:endParaRPr lang="en-US" altLang="zh-CN" sz="1100" dirty="0"/>
                    </a:p>
                    <a:p>
                      <a:pPr marL="285750" lvl="0" indent="-285750">
                        <a:lnSpc>
                          <a:spcPct val="120000"/>
                        </a:lnSpc>
                        <a:buFont typeface="Arial" panose="020B0604020202020204" pitchFamily="34" charset="0"/>
                        <a:buChar char="•"/>
                      </a:pPr>
                      <a:r>
                        <a:rPr lang="zh-CN" altLang="en-US" sz="1100" dirty="0"/>
                        <a:t>生产各种报表（</a:t>
                      </a:r>
                      <a:r>
                        <a:rPr lang="en-US" altLang="zh-CN" sz="1100" dirty="0"/>
                        <a:t>Report metrics</a:t>
                      </a:r>
                      <a:r>
                        <a:rPr lang="zh-CN" altLang="en-US" sz="1100" dirty="0"/>
                        <a:t>）</a:t>
                      </a:r>
                      <a:endParaRPr lang="en-US" altLang="zh-CN" sz="1100" dirty="0"/>
                    </a:p>
                    <a:p>
                      <a:pPr marL="285750" lvl="0" indent="-285750">
                        <a:lnSpc>
                          <a:spcPct val="120000"/>
                        </a:lnSpc>
                        <a:buFont typeface="Arial" panose="020B0604020202020204" pitchFamily="34" charset="0"/>
                        <a:buChar char="•"/>
                      </a:pPr>
                      <a:r>
                        <a:rPr lang="zh-CN" altLang="en-US" sz="1100" dirty="0"/>
                        <a:t>深度挖掘数据更好理解流程（</a:t>
                      </a:r>
                      <a:r>
                        <a:rPr lang="en-US" altLang="zh-CN" sz="1100" dirty="0"/>
                        <a:t>Mine data for better understanding of</a:t>
                      </a:r>
                      <a:r>
                        <a:rPr lang="zh-CN" altLang="en-US" sz="1100" dirty="0"/>
                        <a:t> </a:t>
                      </a:r>
                      <a:r>
                        <a:rPr lang="en-US" altLang="zh-CN" sz="1100" dirty="0"/>
                        <a:t>the</a:t>
                      </a:r>
                      <a:r>
                        <a:rPr lang="zh-CN" altLang="en-US" sz="1100" dirty="0"/>
                        <a:t> </a:t>
                      </a:r>
                      <a:r>
                        <a:rPr lang="en-US" altLang="zh-CN" sz="1100" dirty="0"/>
                        <a:t>work flow process)</a:t>
                      </a:r>
                    </a:p>
                    <a:p>
                      <a:pPr marL="285750" lvl="0" indent="-285750">
                        <a:lnSpc>
                          <a:spcPct val="120000"/>
                        </a:lnSpc>
                        <a:buFont typeface="Arial" panose="020B0604020202020204" pitchFamily="34" charset="0"/>
                        <a:buChar char="•"/>
                      </a:pPr>
                      <a:r>
                        <a:rPr lang="zh-CN" altLang="en-US" sz="1100" dirty="0"/>
                        <a:t>利用数据管理更高效分配数字员工</a:t>
                      </a:r>
                      <a:endParaRPr lang="en-US" altLang="zh-CN" sz="1100" dirty="0"/>
                    </a:p>
                    <a:p>
                      <a:endParaRPr lang="en-US" sz="1100" dirty="0"/>
                    </a:p>
                  </a:txBody>
                  <a:tcPr/>
                </a:tc>
                <a:extLst>
                  <a:ext uri="{0D108BD9-81ED-4DB2-BD59-A6C34878D82A}">
                    <a16:rowId xmlns:a16="http://schemas.microsoft.com/office/drawing/2014/main" val="1432284635"/>
                  </a:ext>
                </a:extLst>
              </a:tr>
              <a:tr h="50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100" b="1" dirty="0"/>
                        <a:t>可视化能力 （</a:t>
                      </a:r>
                      <a:r>
                        <a:rPr lang="en-US" altLang="zh-CN" sz="1100" b="1" dirty="0"/>
                        <a:t>Visualization</a:t>
                      </a:r>
                      <a:r>
                        <a:rPr lang="zh-CN" altLang="en-US" sz="1100" b="1" dirty="0"/>
                        <a:t>）</a:t>
                      </a:r>
                      <a:endParaRPr lang="en-US" altLang="zh-CN" sz="11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b="0" i="0" kern="1200" dirty="0">
                          <a:solidFill>
                            <a:schemeClr val="dk1"/>
                          </a:solidFill>
                          <a:effectLst/>
                          <a:latin typeface="+mn-lt"/>
                          <a:ea typeface="+mn-ea"/>
                          <a:cs typeface="+mn-cs"/>
                        </a:rPr>
                        <a:t>The</a:t>
                      </a:r>
                      <a:r>
                        <a:rPr lang="en-US" sz="1100" b="0" i="0" kern="1200" dirty="0">
                          <a:solidFill>
                            <a:schemeClr val="dk1"/>
                          </a:solidFill>
                          <a:effectLst/>
                          <a:latin typeface="+mn-lt"/>
                          <a:ea typeface="+mn-ea"/>
                          <a:cs typeface="+mn-cs"/>
                        </a:rPr>
                        <a:t> ability to read, understand and </a:t>
                      </a:r>
                      <a:r>
                        <a:rPr lang="en-US" sz="1100" b="0" i="0" kern="1200" dirty="0" err="1">
                          <a:solidFill>
                            <a:schemeClr val="dk1"/>
                          </a:solidFill>
                          <a:effectLst/>
                          <a:latin typeface="+mn-lt"/>
                          <a:ea typeface="+mn-ea"/>
                          <a:cs typeface="+mn-cs"/>
                        </a:rPr>
                        <a:t>contextualise</a:t>
                      </a:r>
                      <a:r>
                        <a:rPr lang="en-US" sz="1100" b="0" i="0" kern="1200" dirty="0">
                          <a:solidFill>
                            <a:schemeClr val="dk1"/>
                          </a:solidFill>
                          <a:effectLst/>
                          <a:latin typeface="+mn-lt"/>
                          <a:ea typeface="+mn-ea"/>
                          <a:cs typeface="+mn-cs"/>
                        </a:rPr>
                        <a:t> </a:t>
                      </a:r>
                      <a:r>
                        <a:rPr lang="en-US" sz="1100" b="1" i="0" u="none" strike="noStrike" kern="1200" dirty="0">
                          <a:solidFill>
                            <a:schemeClr val="dk1"/>
                          </a:solidFill>
                          <a:effectLst/>
                          <a:latin typeface="+mn-lt"/>
                          <a:ea typeface="+mn-ea"/>
                          <a:cs typeface="+mn-cs"/>
                        </a:rPr>
                        <a:t>visual information</a:t>
                      </a:r>
                      <a:r>
                        <a:rPr lang="en-US" sz="1100" b="0" i="0" kern="1200" dirty="0">
                          <a:solidFill>
                            <a:schemeClr val="dk1"/>
                          </a:solidFill>
                          <a:effectLst/>
                          <a:latin typeface="+mn-lt"/>
                          <a:ea typeface="+mn-ea"/>
                          <a:cs typeface="+mn-cs"/>
                        </a:rPr>
                        <a:t> digitally,</a:t>
                      </a:r>
                      <a:endParaRPr lang="en-US" altLang="zh-CN" sz="1100" dirty="0"/>
                    </a:p>
                  </a:txBody>
                  <a:tcPr/>
                </a:tc>
                <a:tc>
                  <a:txBody>
                    <a:bodyPr/>
                    <a:lstStyle/>
                    <a:p>
                      <a:pPr marL="285750" indent="-285750" fontAlgn="base">
                        <a:buFont typeface="Arial" panose="020B0604020202020204" pitchFamily="34" charset="0"/>
                        <a:buChar char="•"/>
                      </a:pPr>
                      <a:r>
                        <a:rPr lang="en-US" sz="1100" b="0" i="0" kern="1200" dirty="0">
                          <a:solidFill>
                            <a:schemeClr val="dk1"/>
                          </a:solidFill>
                          <a:effectLst/>
                          <a:latin typeface="+mn-lt"/>
                          <a:ea typeface="+mn-ea"/>
                          <a:cs typeface="+mn-cs"/>
                        </a:rPr>
                        <a:t>Leverage optical character recognition so digital workers can work with text just like humans</a:t>
                      </a:r>
                    </a:p>
                    <a:p>
                      <a:pPr marL="285750" indent="-285750" fontAlgn="base">
                        <a:buFont typeface="Arial" panose="020B0604020202020204" pitchFamily="34" charset="0"/>
                        <a:buChar char="•"/>
                      </a:pPr>
                      <a:r>
                        <a:rPr lang="en-US" sz="1100" b="0" i="0" kern="1200" dirty="0">
                          <a:solidFill>
                            <a:schemeClr val="dk1"/>
                          </a:solidFill>
                          <a:effectLst/>
                          <a:latin typeface="+mn-lt"/>
                          <a:ea typeface="+mn-ea"/>
                          <a:cs typeface="+mn-cs"/>
                        </a:rPr>
                        <a:t>Use natural language processing to allow digital workers to understand &amp; interpret human language</a:t>
                      </a:r>
                    </a:p>
                    <a:p>
                      <a:pPr marL="285750" indent="-285750" fontAlgn="base">
                        <a:buFont typeface="Arial" panose="020B0604020202020204" pitchFamily="34" charset="0"/>
                        <a:buChar char="•"/>
                      </a:pPr>
                      <a:r>
                        <a:rPr lang="en-US" sz="1100" b="0" i="0" kern="1200" dirty="0">
                          <a:solidFill>
                            <a:schemeClr val="dk1"/>
                          </a:solidFill>
                          <a:effectLst/>
                          <a:latin typeface="+mn-lt"/>
                          <a:ea typeface="+mn-ea"/>
                          <a:cs typeface="+mn-cs"/>
                        </a:rPr>
                        <a:t>Instantly </a:t>
                      </a:r>
                      <a:r>
                        <a:rPr lang="en-US" sz="1100" b="0" i="0" kern="1200" dirty="0" err="1">
                          <a:solidFill>
                            <a:schemeClr val="dk1"/>
                          </a:solidFill>
                          <a:effectLst/>
                          <a:latin typeface="+mn-lt"/>
                          <a:ea typeface="+mn-ea"/>
                          <a:cs typeface="+mn-cs"/>
                        </a:rPr>
                        <a:t>analyse</a:t>
                      </a:r>
                      <a:r>
                        <a:rPr lang="en-US" sz="1100" b="0" i="0" kern="1200" dirty="0">
                          <a:solidFill>
                            <a:schemeClr val="dk1"/>
                          </a:solidFill>
                          <a:effectLst/>
                          <a:latin typeface="+mn-lt"/>
                          <a:ea typeface="+mn-ea"/>
                          <a:cs typeface="+mn-cs"/>
                        </a:rPr>
                        <a:t> and understand the meaning of digital images via Computer Vision</a:t>
                      </a:r>
                    </a:p>
                    <a:p>
                      <a:pPr marL="171450" indent="-171450">
                        <a:buFont typeface="Arial" panose="020B0604020202020204" pitchFamily="34" charset="0"/>
                        <a:buChar char="•"/>
                      </a:pPr>
                      <a:endParaRPr lang="en-US" sz="1100" dirty="0"/>
                    </a:p>
                  </a:txBody>
                  <a:tcPr/>
                </a:tc>
                <a:extLst>
                  <a:ext uri="{0D108BD9-81ED-4DB2-BD59-A6C34878D82A}">
                    <a16:rowId xmlns:a16="http://schemas.microsoft.com/office/drawing/2014/main" val="3952599236"/>
                  </a:ext>
                </a:extLst>
              </a:tr>
              <a:tr h="50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100" b="1" dirty="0"/>
                        <a:t>学习能力 （</a:t>
                      </a:r>
                      <a:r>
                        <a:rPr lang="en-US" altLang="zh-CN" sz="1100" b="1" dirty="0"/>
                        <a:t>Learning</a:t>
                      </a:r>
                      <a:r>
                        <a:rPr lang="zh-CN" altLang="en-US" sz="1100" b="1" dirty="0"/>
                        <a:t>）</a:t>
                      </a:r>
                      <a:endParaRPr lang="en-US" altLang="zh-CN" sz="11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b="0" i="0" kern="1200" dirty="0">
                          <a:solidFill>
                            <a:schemeClr val="dk1"/>
                          </a:solidFill>
                          <a:effectLst/>
                          <a:latin typeface="+mn-lt"/>
                          <a:ea typeface="+mn-ea"/>
                          <a:cs typeface="+mn-cs"/>
                        </a:rPr>
                        <a:t>The</a:t>
                      </a:r>
                      <a:r>
                        <a:rPr lang="en-US" sz="1100" b="0" i="0" kern="1200" dirty="0">
                          <a:solidFill>
                            <a:schemeClr val="dk1"/>
                          </a:solidFill>
                          <a:effectLst/>
                          <a:latin typeface="+mn-lt"/>
                          <a:ea typeface="+mn-ea"/>
                          <a:cs typeface="+mn-cs"/>
                        </a:rPr>
                        <a:t> ability to derive contextual meaning from datasets, as well as recognize process</a:t>
                      </a:r>
                      <a:endParaRPr lang="en-US" altLang="zh-CN" sz="1100" dirty="0"/>
                    </a:p>
                  </a:txBody>
                  <a:tcPr/>
                </a:tc>
                <a:tc>
                  <a:txBody>
                    <a:bodyPr/>
                    <a:lstStyle/>
                    <a:p>
                      <a:pPr marL="285750" indent="-285750" fontAlgn="base">
                        <a:buFont typeface="Arial" panose="020B0604020202020204" pitchFamily="34" charset="0"/>
                        <a:buChar char="•"/>
                      </a:pPr>
                      <a:r>
                        <a:rPr lang="en-US" sz="1100" b="0" i="0" kern="1200" dirty="0">
                          <a:solidFill>
                            <a:schemeClr val="dk1"/>
                          </a:solidFill>
                          <a:effectLst/>
                          <a:latin typeface="+mn-lt"/>
                          <a:ea typeface="+mn-ea"/>
                          <a:cs typeface="+mn-cs"/>
                        </a:rPr>
                        <a:t>Leverage true machine learning to give digital workers the ability to “learn” without being programmed</a:t>
                      </a:r>
                    </a:p>
                    <a:p>
                      <a:pPr marL="285750" indent="-285750" fontAlgn="base">
                        <a:buFont typeface="Arial" panose="020B0604020202020204" pitchFamily="34" charset="0"/>
                        <a:buChar char="•"/>
                      </a:pPr>
                      <a:r>
                        <a:rPr lang="en-US" sz="1100" b="0" i="0" kern="1200" dirty="0">
                          <a:solidFill>
                            <a:schemeClr val="dk1"/>
                          </a:solidFill>
                          <a:effectLst/>
                          <a:latin typeface="+mn-lt"/>
                          <a:ea typeface="+mn-ea"/>
                          <a:cs typeface="+mn-cs"/>
                        </a:rPr>
                        <a:t>Prepare for the future as digital workers process information with a neural network paradigm</a:t>
                      </a:r>
                    </a:p>
                    <a:p>
                      <a:pPr marL="285750" indent="-285750" fontAlgn="base">
                        <a:buFont typeface="Arial" panose="020B0604020202020204" pitchFamily="34" charset="0"/>
                        <a:buChar char="•"/>
                      </a:pPr>
                      <a:r>
                        <a:rPr lang="en-US" sz="1100" b="0" i="0" kern="1200" dirty="0">
                          <a:solidFill>
                            <a:schemeClr val="dk1"/>
                          </a:solidFill>
                          <a:effectLst/>
                          <a:latin typeface="+mn-lt"/>
                          <a:ea typeface="+mn-ea"/>
                          <a:cs typeface="+mn-cs"/>
                        </a:rPr>
                        <a:t>Enable digital workers to model algorithms quickly.</a:t>
                      </a:r>
                    </a:p>
                    <a:p>
                      <a:endParaRPr lang="en-US" sz="1100" dirty="0"/>
                    </a:p>
                  </a:txBody>
                  <a:tcPr/>
                </a:tc>
                <a:extLst>
                  <a:ext uri="{0D108BD9-81ED-4DB2-BD59-A6C34878D82A}">
                    <a16:rowId xmlns:a16="http://schemas.microsoft.com/office/drawing/2014/main" val="146096367"/>
                  </a:ext>
                </a:extLst>
              </a:tr>
              <a:tr h="50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100" b="1" dirty="0"/>
                        <a:t>计划和排序能力（</a:t>
                      </a:r>
                      <a:r>
                        <a:rPr lang="en-US" altLang="zh-CN" sz="1100" b="1" dirty="0"/>
                        <a:t>Planning and Sequencing</a:t>
                      </a:r>
                      <a:r>
                        <a:rPr lang="zh-CN" altLang="en-US" sz="1100" b="1" dirty="0"/>
                        <a:t>）</a:t>
                      </a:r>
                      <a:endParaRPr lang="en-US" altLang="zh-CN" sz="11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b="0" i="0" kern="1200" dirty="0">
                          <a:solidFill>
                            <a:schemeClr val="dk1"/>
                          </a:solidFill>
                          <a:effectLst/>
                          <a:latin typeface="+mn-lt"/>
                          <a:ea typeface="+mn-ea"/>
                          <a:cs typeface="+mn-cs"/>
                        </a:rPr>
                        <a:t>The</a:t>
                      </a:r>
                      <a:r>
                        <a:rPr lang="en-US" sz="1100" b="0" i="0" kern="1200" dirty="0">
                          <a:solidFill>
                            <a:schemeClr val="dk1"/>
                          </a:solidFill>
                          <a:effectLst/>
                          <a:latin typeface="+mn-lt"/>
                          <a:ea typeface="+mn-ea"/>
                          <a:cs typeface="+mn-cs"/>
                        </a:rPr>
                        <a:t> ability to optimally plan workflow and workload execution to deliver the best outcomes</a:t>
                      </a:r>
                      <a:endParaRPr lang="en-US" altLang="zh-CN" sz="1100" dirty="0"/>
                    </a:p>
                  </a:txBody>
                  <a:tcPr/>
                </a:tc>
                <a:tc>
                  <a:txBody>
                    <a:bodyPr/>
                    <a:lstStyle/>
                    <a:p>
                      <a:pPr marL="285750" indent="-285750" fontAlgn="base">
                        <a:buFont typeface="Arial" panose="020B0604020202020204" pitchFamily="34" charset="0"/>
                        <a:buChar char="•"/>
                      </a:pPr>
                      <a:r>
                        <a:rPr lang="en-US" sz="1100" b="0" i="0" kern="1200" dirty="0">
                          <a:solidFill>
                            <a:schemeClr val="dk1"/>
                          </a:solidFill>
                          <a:effectLst/>
                          <a:latin typeface="+mn-lt"/>
                          <a:ea typeface="+mn-ea"/>
                          <a:cs typeface="+mn-cs"/>
                        </a:rPr>
                        <a:t>Enable digital workers to instantly and intelligently manage workloads</a:t>
                      </a:r>
                    </a:p>
                    <a:p>
                      <a:pPr marL="285750" indent="-285750" fontAlgn="base">
                        <a:buFont typeface="Arial" panose="020B0604020202020204" pitchFamily="34" charset="0"/>
                        <a:buChar char="•"/>
                      </a:pPr>
                      <a:r>
                        <a:rPr lang="en-US" sz="1100" b="0" i="0" kern="1200" dirty="0">
                          <a:solidFill>
                            <a:schemeClr val="dk1"/>
                          </a:solidFill>
                          <a:effectLst/>
                          <a:latin typeface="+mn-lt"/>
                          <a:ea typeface="+mn-ea"/>
                          <a:cs typeface="+mn-cs"/>
                        </a:rPr>
                        <a:t>Let digital workers auto-scale as needed by business conditions.</a:t>
                      </a:r>
                    </a:p>
                    <a:p>
                      <a:pPr marL="285750" indent="-285750" fontAlgn="base">
                        <a:buFont typeface="Arial" panose="020B0604020202020204" pitchFamily="34" charset="0"/>
                        <a:buChar char="•"/>
                      </a:pPr>
                      <a:r>
                        <a:rPr lang="en-US" sz="1100" b="0" i="0" kern="1200" dirty="0">
                          <a:solidFill>
                            <a:schemeClr val="dk1"/>
                          </a:solidFill>
                          <a:effectLst/>
                          <a:latin typeface="+mn-lt"/>
                          <a:ea typeface="+mn-ea"/>
                          <a:cs typeface="+mn-cs"/>
                        </a:rPr>
                        <a:t>Use automatic process mining to </a:t>
                      </a:r>
                      <a:r>
                        <a:rPr lang="en-US" sz="1100" b="0" i="0" kern="1200" dirty="0" err="1">
                          <a:solidFill>
                            <a:schemeClr val="dk1"/>
                          </a:solidFill>
                          <a:effectLst/>
                          <a:latin typeface="+mn-lt"/>
                          <a:ea typeface="+mn-ea"/>
                          <a:cs typeface="+mn-cs"/>
                        </a:rPr>
                        <a:t>analyse</a:t>
                      </a:r>
                      <a:r>
                        <a:rPr lang="en-US" sz="1100" b="0" i="0" kern="1200" dirty="0">
                          <a:solidFill>
                            <a:schemeClr val="dk1"/>
                          </a:solidFill>
                          <a:effectLst/>
                          <a:latin typeface="+mn-lt"/>
                          <a:ea typeface="+mn-ea"/>
                          <a:cs typeface="+mn-cs"/>
                        </a:rPr>
                        <a:t> business processes, based on event logs</a:t>
                      </a:r>
                    </a:p>
                    <a:p>
                      <a:endParaRPr lang="en-US" sz="1100" dirty="0"/>
                    </a:p>
                  </a:txBody>
                  <a:tcPr/>
                </a:tc>
                <a:extLst>
                  <a:ext uri="{0D108BD9-81ED-4DB2-BD59-A6C34878D82A}">
                    <a16:rowId xmlns:a16="http://schemas.microsoft.com/office/drawing/2014/main" val="4125416728"/>
                  </a:ext>
                </a:extLst>
              </a:tr>
              <a:tr h="50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100" b="1" dirty="0"/>
                        <a:t>解决问题能力 （</a:t>
                      </a:r>
                      <a:r>
                        <a:rPr lang="en-US" altLang="zh-CN" sz="1100" b="1" dirty="0"/>
                        <a:t>Problem Solving</a:t>
                      </a:r>
                      <a:r>
                        <a:rPr lang="zh-CN" altLang="en-US" sz="1100" b="1" dirty="0"/>
                        <a:t>）</a:t>
                      </a:r>
                      <a:endParaRPr lang="en-US" altLang="zh-CN" sz="11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b="0" i="0" kern="1200" dirty="0">
                          <a:solidFill>
                            <a:schemeClr val="dk1"/>
                          </a:solidFill>
                          <a:effectLst/>
                          <a:latin typeface="+mn-lt"/>
                          <a:ea typeface="+mn-ea"/>
                          <a:cs typeface="+mn-cs"/>
                        </a:rPr>
                        <a:t>The</a:t>
                      </a:r>
                      <a:r>
                        <a:rPr lang="en-US" sz="1100" b="0" i="0" kern="1200" dirty="0">
                          <a:solidFill>
                            <a:schemeClr val="dk1"/>
                          </a:solidFill>
                          <a:effectLst/>
                          <a:latin typeface="+mn-lt"/>
                          <a:ea typeface="+mn-ea"/>
                          <a:cs typeface="+mn-cs"/>
                        </a:rPr>
                        <a:t> ability to solve logic, business and system problems without intervention </a:t>
                      </a:r>
                      <a:endParaRPr lang="en-US" altLang="zh-CN" sz="1100" dirty="0"/>
                    </a:p>
                  </a:txBody>
                  <a:tcPr/>
                </a:tc>
                <a:tc>
                  <a:txBody>
                    <a:bodyPr/>
                    <a:lstStyle/>
                    <a:p>
                      <a:pPr marL="285750" indent="-285750" fontAlgn="base">
                        <a:buFont typeface="Arial" panose="020B0604020202020204" pitchFamily="34" charset="0"/>
                        <a:buChar char="•"/>
                      </a:pPr>
                      <a:r>
                        <a:rPr lang="en-US" sz="1100" b="0" i="0" kern="1200" dirty="0">
                          <a:solidFill>
                            <a:schemeClr val="dk1"/>
                          </a:solidFill>
                          <a:effectLst/>
                          <a:latin typeface="+mn-lt"/>
                          <a:ea typeface="+mn-ea"/>
                          <a:cs typeface="+mn-cs"/>
                        </a:rPr>
                        <a:t>Use automatic problem detection to ensure the highest levels of service</a:t>
                      </a:r>
                    </a:p>
                    <a:p>
                      <a:pPr marL="285750" indent="-285750" fontAlgn="base">
                        <a:buFont typeface="Arial" panose="020B0604020202020204" pitchFamily="34" charset="0"/>
                        <a:buChar char="•"/>
                      </a:pPr>
                      <a:r>
                        <a:rPr lang="en-US" sz="1100" b="0" i="0" kern="1200" dirty="0">
                          <a:solidFill>
                            <a:schemeClr val="dk1"/>
                          </a:solidFill>
                          <a:effectLst/>
                          <a:latin typeface="+mn-lt"/>
                          <a:ea typeface="+mn-ea"/>
                          <a:cs typeface="+mn-cs"/>
                        </a:rPr>
                        <a:t>Possess problem solving ability to increase productivity throughout all processes.</a:t>
                      </a:r>
                    </a:p>
                    <a:p>
                      <a:pPr marL="285750" indent="-285750" fontAlgn="base">
                        <a:buFont typeface="Arial" panose="020B0604020202020204" pitchFamily="34" charset="0"/>
                        <a:buChar char="•"/>
                      </a:pPr>
                      <a:r>
                        <a:rPr lang="en-US" sz="1100" b="0" i="0" kern="1200" dirty="0">
                          <a:solidFill>
                            <a:schemeClr val="dk1"/>
                          </a:solidFill>
                          <a:effectLst/>
                          <a:latin typeface="+mn-lt"/>
                          <a:ea typeface="+mn-ea"/>
                          <a:cs typeface="+mn-cs"/>
                        </a:rPr>
                        <a:t>Achieve digital worker-enabled visualization to gain insight from data.</a:t>
                      </a:r>
                    </a:p>
                    <a:p>
                      <a:endParaRPr lang="en-US" sz="1100" dirty="0"/>
                    </a:p>
                  </a:txBody>
                  <a:tcPr/>
                </a:tc>
                <a:extLst>
                  <a:ext uri="{0D108BD9-81ED-4DB2-BD59-A6C34878D82A}">
                    <a16:rowId xmlns:a16="http://schemas.microsoft.com/office/drawing/2014/main" val="1501978106"/>
                  </a:ext>
                </a:extLst>
              </a:tr>
              <a:tr h="50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100" b="1" dirty="0"/>
                        <a:t>协同能力 （</a:t>
                      </a:r>
                      <a:r>
                        <a:rPr lang="en-US" altLang="zh-CN" sz="1100" b="1" dirty="0"/>
                        <a:t>Collaboration</a:t>
                      </a:r>
                      <a:r>
                        <a:rPr lang="zh-CN" altLang="en-US" sz="1100" b="1" dirty="0"/>
                        <a:t>）</a:t>
                      </a:r>
                      <a:endParaRPr lang="en-US" altLang="zh-CN" sz="11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b="0" i="0" kern="1200" dirty="0">
                          <a:solidFill>
                            <a:schemeClr val="dk1"/>
                          </a:solidFill>
                          <a:effectLst/>
                          <a:latin typeface="+mn-lt"/>
                          <a:ea typeface="+mn-ea"/>
                          <a:cs typeface="+mn-cs"/>
                        </a:rPr>
                        <a:t>The </a:t>
                      </a:r>
                      <a:r>
                        <a:rPr lang="en-US" sz="1100" b="0" i="0" kern="1200" dirty="0">
                          <a:solidFill>
                            <a:schemeClr val="dk1"/>
                          </a:solidFill>
                          <a:effectLst/>
                          <a:latin typeface="+mn-lt"/>
                          <a:ea typeface="+mn-ea"/>
                          <a:cs typeface="+mn-cs"/>
                        </a:rPr>
                        <a:t>ability to communicate and complete tasks with people, systems and other digital workers, </a:t>
                      </a:r>
                      <a:endParaRPr lang="en-US" altLang="zh-CN" sz="1100" dirty="0"/>
                    </a:p>
                  </a:txBody>
                  <a:tcPr/>
                </a:tc>
                <a:tc>
                  <a:txBody>
                    <a:bodyPr/>
                    <a:lstStyle/>
                    <a:p>
                      <a:pPr marL="285750" indent="-285750" fontAlgn="base">
                        <a:buFont typeface="Arial" panose="020B0604020202020204" pitchFamily="34" charset="0"/>
                        <a:buChar char="•"/>
                      </a:pPr>
                      <a:r>
                        <a:rPr lang="en-US" sz="1100" b="0" i="0" kern="1200" dirty="0">
                          <a:solidFill>
                            <a:schemeClr val="dk1"/>
                          </a:solidFill>
                          <a:effectLst/>
                          <a:latin typeface="+mn-lt"/>
                          <a:ea typeface="+mn-ea"/>
                          <a:cs typeface="+mn-cs"/>
                        </a:rPr>
                        <a:t>Use digital workers to reduce time to service customers and improve overall quality</a:t>
                      </a:r>
                    </a:p>
                    <a:p>
                      <a:pPr marL="285750" indent="-285750" fontAlgn="base">
                        <a:buFont typeface="Arial" panose="020B0604020202020204" pitchFamily="34" charset="0"/>
                        <a:buChar char="•"/>
                      </a:pPr>
                      <a:r>
                        <a:rPr lang="en-US" sz="1100" b="0" i="0" kern="1200" dirty="0">
                          <a:solidFill>
                            <a:schemeClr val="dk1"/>
                          </a:solidFill>
                          <a:effectLst/>
                          <a:latin typeface="+mn-lt"/>
                          <a:ea typeface="+mn-ea"/>
                          <a:cs typeface="+mn-cs"/>
                        </a:rPr>
                        <a:t>Empower employees to work with digital workers to elevate their roles and increase contributions</a:t>
                      </a:r>
                    </a:p>
                    <a:p>
                      <a:pPr marL="285750" indent="-285750" fontAlgn="base">
                        <a:buFont typeface="Arial" panose="020B0604020202020204" pitchFamily="34" charset="0"/>
                        <a:buChar char="•"/>
                      </a:pPr>
                      <a:r>
                        <a:rPr lang="en-US" sz="1100" b="0" i="0" kern="1200" dirty="0">
                          <a:solidFill>
                            <a:schemeClr val="dk1"/>
                          </a:solidFill>
                          <a:effectLst/>
                          <a:latin typeface="+mn-lt"/>
                          <a:ea typeface="+mn-ea"/>
                          <a:cs typeface="+mn-cs"/>
                        </a:rPr>
                        <a:t>Deploy chat bots to work with digital workers to autonomously service customers and</a:t>
                      </a:r>
                      <a:br>
                        <a:rPr lang="en-US" sz="1100" b="0" i="0" kern="1200" dirty="0">
                          <a:solidFill>
                            <a:schemeClr val="dk1"/>
                          </a:solidFill>
                          <a:effectLst/>
                          <a:latin typeface="+mn-lt"/>
                          <a:ea typeface="+mn-ea"/>
                          <a:cs typeface="+mn-cs"/>
                        </a:rPr>
                      </a:br>
                      <a:r>
                        <a:rPr lang="en-US" sz="1100" b="0" i="0" kern="1200" dirty="0">
                          <a:solidFill>
                            <a:schemeClr val="dk1"/>
                          </a:solidFill>
                          <a:effectLst/>
                          <a:latin typeface="+mn-lt"/>
                          <a:ea typeface="+mn-ea"/>
                          <a:cs typeface="+mn-cs"/>
                        </a:rPr>
                        <a:t>escalate to humans when needed.</a:t>
                      </a:r>
                    </a:p>
                    <a:p>
                      <a:endParaRPr lang="en-US" sz="1100" dirty="0"/>
                    </a:p>
                  </a:txBody>
                  <a:tcPr/>
                </a:tc>
                <a:extLst>
                  <a:ext uri="{0D108BD9-81ED-4DB2-BD59-A6C34878D82A}">
                    <a16:rowId xmlns:a16="http://schemas.microsoft.com/office/drawing/2014/main" val="1499101354"/>
                  </a:ext>
                </a:extLst>
              </a:tr>
            </a:tbl>
          </a:graphicData>
        </a:graphic>
      </p:graphicFrame>
    </p:spTree>
    <p:extLst>
      <p:ext uri="{BB962C8B-B14F-4D97-AF65-F5344CB8AC3E}">
        <p14:creationId xmlns:p14="http://schemas.microsoft.com/office/powerpoint/2010/main" val="32265033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57B06-1B99-427A-8552-8D53833793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1D8738-CF3B-4DCE-82DE-75176B512479}"/>
              </a:ext>
            </a:extLst>
          </p:cNvPr>
          <p:cNvSpPr>
            <a:spLocks noGrp="1"/>
          </p:cNvSpPr>
          <p:nvPr>
            <p:ph idx="1"/>
          </p:nvPr>
        </p:nvSpPr>
        <p:spPr/>
        <p:txBody>
          <a:bodyPr>
            <a:normAutofit/>
          </a:bodyPr>
          <a:lstStyle/>
          <a:p>
            <a:pPr marL="0" indent="0">
              <a:buNone/>
            </a:pPr>
            <a:r>
              <a:rPr lang="zh-CN" altLang="en-US" sz="3600" b="1" dirty="0"/>
              <a:t>数字员工融合策略和思考</a:t>
            </a:r>
            <a:endParaRPr lang="en-US" sz="3600" b="1" dirty="0"/>
          </a:p>
        </p:txBody>
      </p:sp>
    </p:spTree>
    <p:extLst>
      <p:ext uri="{BB962C8B-B14F-4D97-AF65-F5344CB8AC3E}">
        <p14:creationId xmlns:p14="http://schemas.microsoft.com/office/powerpoint/2010/main" val="33300511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BEED0-C2DC-48CA-B7D2-E3E75E12AC73}"/>
              </a:ext>
            </a:extLst>
          </p:cNvPr>
          <p:cNvSpPr>
            <a:spLocks noGrp="1"/>
          </p:cNvSpPr>
          <p:nvPr>
            <p:ph type="title"/>
          </p:nvPr>
        </p:nvSpPr>
        <p:spPr/>
        <p:txBody>
          <a:bodyPr/>
          <a:lstStyle/>
          <a:p>
            <a:r>
              <a:rPr lang="zh-CN" altLang="en-US" dirty="0"/>
              <a:t>建立数字员工流程</a:t>
            </a:r>
            <a:endParaRPr lang="en-US" dirty="0"/>
          </a:p>
        </p:txBody>
      </p:sp>
      <p:pic>
        <p:nvPicPr>
          <p:cNvPr id="5" name="Picture 4">
            <a:extLst>
              <a:ext uri="{FF2B5EF4-FFF2-40B4-BE49-F238E27FC236}">
                <a16:creationId xmlns:a16="http://schemas.microsoft.com/office/drawing/2014/main" id="{F80C914F-25A1-425E-BC97-0AE5D816F283}"/>
              </a:ext>
            </a:extLst>
          </p:cNvPr>
          <p:cNvPicPr>
            <a:picLocks noChangeAspect="1"/>
          </p:cNvPicPr>
          <p:nvPr/>
        </p:nvPicPr>
        <p:blipFill>
          <a:blip r:embed="rId2"/>
          <a:stretch>
            <a:fillRect/>
          </a:stretch>
        </p:blipFill>
        <p:spPr>
          <a:xfrm>
            <a:off x="308113" y="2703442"/>
            <a:ext cx="11420061" cy="3660623"/>
          </a:xfrm>
          <a:prstGeom prst="rect">
            <a:avLst/>
          </a:prstGeom>
        </p:spPr>
      </p:pic>
      <p:sp>
        <p:nvSpPr>
          <p:cNvPr id="6" name="TextBox 5">
            <a:extLst>
              <a:ext uri="{FF2B5EF4-FFF2-40B4-BE49-F238E27FC236}">
                <a16:creationId xmlns:a16="http://schemas.microsoft.com/office/drawing/2014/main" id="{C4CE35DB-EAD2-4EBA-A3D9-0242698C0B3F}"/>
              </a:ext>
            </a:extLst>
          </p:cNvPr>
          <p:cNvSpPr txBox="1"/>
          <p:nvPr/>
        </p:nvSpPr>
        <p:spPr>
          <a:xfrm>
            <a:off x="8130209" y="1298851"/>
            <a:ext cx="2797625" cy="646331"/>
          </a:xfrm>
          <a:prstGeom prst="rect">
            <a:avLst/>
          </a:prstGeom>
          <a:noFill/>
        </p:spPr>
        <p:txBody>
          <a:bodyPr wrap="none" rtlCol="0">
            <a:spAutoFit/>
          </a:bodyPr>
          <a:lstStyle/>
          <a:p>
            <a:r>
              <a:rPr lang="zh-CN" altLang="en-US" dirty="0"/>
              <a:t>德勤 （</a:t>
            </a:r>
            <a:r>
              <a:rPr lang="en-US" altLang="zh-CN" dirty="0"/>
              <a:t>Deloitte</a:t>
            </a:r>
            <a:r>
              <a:rPr lang="zh-CN" altLang="en-US" dirty="0"/>
              <a:t>）</a:t>
            </a:r>
            <a:endParaRPr lang="en-US" altLang="zh-CN" dirty="0"/>
          </a:p>
          <a:p>
            <a:r>
              <a:rPr lang="en-US" altLang="zh-CN" dirty="0">
                <a:hlinkClick r:id="rId3"/>
              </a:rPr>
              <a:t>Managing Digital Workforce</a:t>
            </a:r>
            <a:endParaRPr lang="en-US" dirty="0"/>
          </a:p>
        </p:txBody>
      </p:sp>
    </p:spTree>
    <p:extLst>
      <p:ext uri="{BB962C8B-B14F-4D97-AF65-F5344CB8AC3E}">
        <p14:creationId xmlns:p14="http://schemas.microsoft.com/office/powerpoint/2010/main" val="28224923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E5EB33-D9E9-4B61-94AA-6F3B2D335701}"/>
              </a:ext>
            </a:extLst>
          </p:cNvPr>
          <p:cNvSpPr>
            <a:spLocks noGrp="1"/>
          </p:cNvSpPr>
          <p:nvPr>
            <p:ph type="title"/>
          </p:nvPr>
        </p:nvSpPr>
        <p:spPr/>
        <p:txBody>
          <a:bodyPr/>
          <a:lstStyle/>
          <a:p>
            <a:r>
              <a:rPr lang="en-US" dirty="0">
                <a:latin typeface="Constantia" panose="02030602050306030303" pitchFamily="18" charset="0"/>
              </a:rPr>
              <a:t>Digital Worker Integration Strategy 1/3 </a:t>
            </a:r>
            <a:br>
              <a:rPr lang="en-US" dirty="0">
                <a:latin typeface="Constantia" panose="02030602050306030303" pitchFamily="18" charset="0"/>
              </a:rPr>
            </a:br>
            <a:r>
              <a:rPr lang="en-US" sz="2000" dirty="0">
                <a:solidFill>
                  <a:schemeClr val="bg1">
                    <a:lumMod val="65000"/>
                  </a:schemeClr>
                </a:solidFill>
                <a:latin typeface="Constantia" panose="02030602050306030303" pitchFamily="18" charset="0"/>
              </a:rPr>
              <a:t>IBM Research Summary</a:t>
            </a:r>
            <a:endParaRPr lang="en-US" dirty="0">
              <a:solidFill>
                <a:schemeClr val="bg1">
                  <a:lumMod val="65000"/>
                </a:schemeClr>
              </a:solidFill>
              <a:latin typeface="Constantia" panose="02030602050306030303" pitchFamily="18" charset="0"/>
            </a:endParaRPr>
          </a:p>
        </p:txBody>
      </p:sp>
      <p:sp>
        <p:nvSpPr>
          <p:cNvPr id="12" name="Content Placeholder 11">
            <a:extLst>
              <a:ext uri="{FF2B5EF4-FFF2-40B4-BE49-F238E27FC236}">
                <a16:creationId xmlns:a16="http://schemas.microsoft.com/office/drawing/2014/main" id="{922C75D1-D4F9-42A7-B97E-E3EB4BBB846D}"/>
              </a:ext>
            </a:extLst>
          </p:cNvPr>
          <p:cNvSpPr>
            <a:spLocks noGrp="1"/>
          </p:cNvSpPr>
          <p:nvPr>
            <p:ph idx="1"/>
          </p:nvPr>
        </p:nvSpPr>
        <p:spPr/>
        <p:txBody>
          <a:bodyPr/>
          <a:lstStyle/>
          <a:p>
            <a:pPr marL="0" indent="0">
              <a:buNone/>
            </a:pPr>
            <a:r>
              <a:rPr lang="en-US" b="1" i="1" dirty="0">
                <a:latin typeface="Constantia" panose="02030602050306030303" pitchFamily="18" charset="0"/>
              </a:rPr>
              <a:t>Q1: Should I incorporate digital workers, and where?</a:t>
            </a:r>
          </a:p>
          <a:p>
            <a:r>
              <a:rPr lang="en-US" sz="2400" b="1" dirty="0">
                <a:latin typeface="Constantia" panose="02030602050306030303" pitchFamily="18" charset="0"/>
              </a:rPr>
              <a:t>Do </a:t>
            </a:r>
            <a:r>
              <a:rPr lang="en-US" sz="2400" dirty="0">
                <a:latin typeface="Constantia" panose="02030602050306030303" pitchFamily="18" charset="0"/>
              </a:rPr>
              <a:t>carefully consider the cost of “hiring” digital workers.</a:t>
            </a:r>
          </a:p>
          <a:p>
            <a:pPr lvl="1"/>
            <a:r>
              <a:rPr lang="en-US" sz="2000" dirty="0">
                <a:solidFill>
                  <a:schemeClr val="bg1">
                    <a:lumMod val="65000"/>
                  </a:schemeClr>
                </a:solidFill>
                <a:latin typeface="Constantia" panose="02030602050306030303" pitchFamily="18" charset="0"/>
              </a:rPr>
              <a:t>Use careful cost-benefit analysis to establish ROI</a:t>
            </a:r>
          </a:p>
          <a:p>
            <a:pPr lvl="1"/>
            <a:r>
              <a:rPr lang="en-US" sz="2000" dirty="0">
                <a:solidFill>
                  <a:schemeClr val="bg1">
                    <a:lumMod val="65000"/>
                  </a:schemeClr>
                </a:solidFill>
                <a:latin typeface="Constantia" panose="02030602050306030303" pitchFamily="18" charset="0"/>
              </a:rPr>
              <a:t>Consider AI training &amp; deployment costs, algorithm bias, etc.</a:t>
            </a:r>
          </a:p>
          <a:p>
            <a:pPr lvl="1"/>
            <a:r>
              <a:rPr lang="en-US" sz="2000" dirty="0">
                <a:solidFill>
                  <a:schemeClr val="bg1">
                    <a:lumMod val="65000"/>
                  </a:schemeClr>
                </a:solidFill>
                <a:latin typeface="Constantia" panose="02030602050306030303" pitchFamily="18" charset="0"/>
              </a:rPr>
              <a:t>Consider downsides of being “too automated” (LOA vs SA)</a:t>
            </a:r>
          </a:p>
          <a:p>
            <a:r>
              <a:rPr lang="en-US" sz="2400" b="1" dirty="0">
                <a:latin typeface="Constantia" panose="02030602050306030303" pitchFamily="18" charset="0"/>
              </a:rPr>
              <a:t>Do </a:t>
            </a:r>
            <a:r>
              <a:rPr lang="en-US" sz="2400" dirty="0">
                <a:latin typeface="Constantia" panose="02030602050306030303" pitchFamily="18" charset="0"/>
              </a:rPr>
              <a:t>identify places in a workflow where a digital worker can help.</a:t>
            </a:r>
          </a:p>
          <a:p>
            <a:pPr lvl="1"/>
            <a:r>
              <a:rPr lang="en-US" sz="2000" dirty="0">
                <a:solidFill>
                  <a:schemeClr val="bg1">
                    <a:lumMod val="65000"/>
                  </a:schemeClr>
                </a:solidFill>
                <a:latin typeface="Constantia" panose="02030602050306030303" pitchFamily="18" charset="0"/>
              </a:rPr>
              <a:t>Stages in process that human workers struggle or with high performance variance</a:t>
            </a:r>
          </a:p>
          <a:p>
            <a:r>
              <a:rPr lang="en-US" sz="2400" b="1" dirty="0">
                <a:latin typeface="Constantia" panose="02030602050306030303" pitchFamily="18" charset="0"/>
              </a:rPr>
              <a:t>Do </a:t>
            </a:r>
            <a:r>
              <a:rPr lang="en-US" sz="2400" dirty="0">
                <a:latin typeface="Constantia" panose="02030602050306030303" pitchFamily="18" charset="0"/>
              </a:rPr>
              <a:t>scale confidently by scale gradually.</a:t>
            </a:r>
          </a:p>
          <a:p>
            <a:pPr lvl="1"/>
            <a:r>
              <a:rPr lang="en-US" sz="2000" dirty="0">
                <a:solidFill>
                  <a:schemeClr val="bg1">
                    <a:lumMod val="65000"/>
                  </a:schemeClr>
                </a:solidFill>
                <a:latin typeface="Constantia" panose="02030602050306030303" pitchFamily="18" charset="0"/>
              </a:rPr>
              <a:t>Low-value, low-risk first; Always slow, small, but steady </a:t>
            </a:r>
          </a:p>
          <a:p>
            <a:r>
              <a:rPr lang="en-US" sz="2400" b="1" dirty="0">
                <a:latin typeface="Constantia" panose="02030602050306030303" pitchFamily="18" charset="0"/>
              </a:rPr>
              <a:t>Don’t </a:t>
            </a:r>
            <a:r>
              <a:rPr lang="en-US" sz="2400" dirty="0">
                <a:latin typeface="Constantia" panose="02030602050306030303" pitchFamily="18" charset="0"/>
              </a:rPr>
              <a:t>assume digital workers can do everything.</a:t>
            </a:r>
          </a:p>
          <a:p>
            <a:pPr lvl="1"/>
            <a:r>
              <a:rPr lang="en-US" sz="2000" dirty="0">
                <a:solidFill>
                  <a:schemeClr val="bg1">
                    <a:lumMod val="65000"/>
                  </a:schemeClr>
                </a:solidFill>
                <a:latin typeface="Constantia" panose="02030602050306030303" pitchFamily="18" charset="0"/>
              </a:rPr>
              <a:t>Be aware of the limitations of digital workers (NLP imperfect etc.)</a:t>
            </a:r>
          </a:p>
        </p:txBody>
      </p:sp>
      <p:sp>
        <p:nvSpPr>
          <p:cNvPr id="13" name="TextBox 12">
            <a:extLst>
              <a:ext uri="{FF2B5EF4-FFF2-40B4-BE49-F238E27FC236}">
                <a16:creationId xmlns:a16="http://schemas.microsoft.com/office/drawing/2014/main" id="{90A527FC-16AF-4165-86BF-8CB924AD28E9}"/>
              </a:ext>
            </a:extLst>
          </p:cNvPr>
          <p:cNvSpPr txBox="1"/>
          <p:nvPr/>
        </p:nvSpPr>
        <p:spPr>
          <a:xfrm>
            <a:off x="836612" y="6302902"/>
            <a:ext cx="10515600" cy="307777"/>
          </a:xfrm>
          <a:prstGeom prst="rect">
            <a:avLst/>
          </a:prstGeom>
          <a:noFill/>
        </p:spPr>
        <p:txBody>
          <a:bodyPr wrap="square">
            <a:spAutoFit/>
          </a:bodyPr>
          <a:lstStyle/>
          <a:p>
            <a:pPr algn="ctr"/>
            <a:r>
              <a:rPr lang="en-US" sz="1400" dirty="0">
                <a:solidFill>
                  <a:schemeClr val="bg1">
                    <a:lumMod val="65000"/>
                  </a:schemeClr>
                </a:solidFill>
              </a:rPr>
              <a:t>Do’s and Don’ts for Human and Digital Worker Integration, </a:t>
            </a:r>
            <a:r>
              <a:rPr lang="en-US" sz="1400" i="1" dirty="0">
                <a:solidFill>
                  <a:schemeClr val="bg1">
                    <a:lumMod val="65000"/>
                  </a:schemeClr>
                </a:solidFill>
              </a:rPr>
              <a:t>Vinod Muthusamy et al</a:t>
            </a:r>
            <a:r>
              <a:rPr lang="en-US" sz="1400" dirty="0">
                <a:solidFill>
                  <a:schemeClr val="bg1">
                    <a:lumMod val="65000"/>
                  </a:schemeClr>
                </a:solidFill>
              </a:rPr>
              <a:t>, IBM Research, 2020 (</a:t>
            </a:r>
            <a:r>
              <a:rPr lang="en-US" sz="1400" dirty="0">
                <a:solidFill>
                  <a:schemeClr val="bg1">
                    <a:lumMod val="65000"/>
                  </a:schemeClr>
                </a:solidFill>
                <a:hlinkClick r:id="rId2">
                  <a:extLst>
                    <a:ext uri="{A12FA001-AC4F-418D-AE19-62706E023703}">
                      <ahyp:hlinkClr xmlns:ahyp="http://schemas.microsoft.com/office/drawing/2018/hyperlinkcolor" val="tx"/>
                    </a:ext>
                  </a:extLst>
                </a:hlinkClick>
              </a:rPr>
              <a:t>link</a:t>
            </a:r>
            <a:r>
              <a:rPr lang="en-US" sz="1400" dirty="0">
                <a:solidFill>
                  <a:schemeClr val="bg1">
                    <a:lumMod val="65000"/>
                  </a:schemeClr>
                </a:solidFill>
              </a:rPr>
              <a:t>)</a:t>
            </a:r>
          </a:p>
        </p:txBody>
      </p:sp>
    </p:spTree>
    <p:extLst>
      <p:ext uri="{BB962C8B-B14F-4D97-AF65-F5344CB8AC3E}">
        <p14:creationId xmlns:p14="http://schemas.microsoft.com/office/powerpoint/2010/main" val="26297543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E5EB33-D9E9-4B61-94AA-6F3B2D335701}"/>
              </a:ext>
            </a:extLst>
          </p:cNvPr>
          <p:cNvSpPr>
            <a:spLocks noGrp="1"/>
          </p:cNvSpPr>
          <p:nvPr>
            <p:ph type="title"/>
          </p:nvPr>
        </p:nvSpPr>
        <p:spPr/>
        <p:txBody>
          <a:bodyPr/>
          <a:lstStyle/>
          <a:p>
            <a:r>
              <a:rPr lang="en-US" dirty="0">
                <a:latin typeface="Constantia" panose="02030602050306030303" pitchFamily="18" charset="0"/>
              </a:rPr>
              <a:t>Digital Worker Integration Strategy 2/3 </a:t>
            </a:r>
            <a:br>
              <a:rPr lang="en-US" dirty="0">
                <a:latin typeface="Constantia" panose="02030602050306030303" pitchFamily="18" charset="0"/>
              </a:rPr>
            </a:br>
            <a:r>
              <a:rPr lang="en-US" sz="2000" dirty="0">
                <a:solidFill>
                  <a:schemeClr val="bg1">
                    <a:lumMod val="65000"/>
                  </a:schemeClr>
                </a:solidFill>
                <a:latin typeface="Constantia" panose="02030602050306030303" pitchFamily="18" charset="0"/>
              </a:rPr>
              <a:t>IBM Research Summary</a:t>
            </a:r>
            <a:endParaRPr lang="en-US" dirty="0">
              <a:solidFill>
                <a:schemeClr val="bg1">
                  <a:lumMod val="65000"/>
                </a:schemeClr>
              </a:solidFill>
              <a:latin typeface="Constantia" panose="02030602050306030303" pitchFamily="18" charset="0"/>
            </a:endParaRPr>
          </a:p>
        </p:txBody>
      </p:sp>
      <p:sp>
        <p:nvSpPr>
          <p:cNvPr id="12" name="Content Placeholder 11">
            <a:extLst>
              <a:ext uri="{FF2B5EF4-FFF2-40B4-BE49-F238E27FC236}">
                <a16:creationId xmlns:a16="http://schemas.microsoft.com/office/drawing/2014/main" id="{922C75D1-D4F9-42A7-B97E-E3EB4BBB846D}"/>
              </a:ext>
            </a:extLst>
          </p:cNvPr>
          <p:cNvSpPr>
            <a:spLocks noGrp="1"/>
          </p:cNvSpPr>
          <p:nvPr>
            <p:ph idx="1"/>
          </p:nvPr>
        </p:nvSpPr>
        <p:spPr/>
        <p:txBody>
          <a:bodyPr>
            <a:normAutofit lnSpcReduction="10000"/>
          </a:bodyPr>
          <a:lstStyle/>
          <a:p>
            <a:pPr marL="0" indent="0">
              <a:buNone/>
            </a:pPr>
            <a:r>
              <a:rPr lang="en-US" b="1" i="1" dirty="0">
                <a:latin typeface="Constantia" panose="02030602050306030303" pitchFamily="18" charset="0"/>
              </a:rPr>
              <a:t>Q2: How should human &amp; digital workers work together?</a:t>
            </a:r>
          </a:p>
          <a:p>
            <a:r>
              <a:rPr lang="en-US" sz="2400" b="1" dirty="0">
                <a:latin typeface="Constantia" panose="02030602050306030303" pitchFamily="18" charset="0"/>
              </a:rPr>
              <a:t>Do </a:t>
            </a:r>
            <a:r>
              <a:rPr lang="en-US" sz="2400" dirty="0">
                <a:latin typeface="Constantia" panose="02030602050306030303" pitchFamily="18" charset="0"/>
              </a:rPr>
              <a:t>calibrate the </a:t>
            </a:r>
            <a:r>
              <a:rPr lang="en-US" sz="2400" b="1" i="1" dirty="0">
                <a:latin typeface="Constantia" panose="02030602050306030303" pitchFamily="18" charset="0"/>
              </a:rPr>
              <a:t>initiative </a:t>
            </a:r>
            <a:r>
              <a:rPr lang="en-US" sz="2400" dirty="0">
                <a:latin typeface="Constantia" panose="02030602050306030303" pitchFamily="18" charset="0"/>
              </a:rPr>
              <a:t>of digital workers.</a:t>
            </a:r>
          </a:p>
          <a:p>
            <a:pPr lvl="1"/>
            <a:r>
              <a:rPr lang="en-US" sz="2000" dirty="0">
                <a:solidFill>
                  <a:schemeClr val="bg1">
                    <a:lumMod val="65000"/>
                  </a:schemeClr>
                </a:solidFill>
                <a:latin typeface="Constantia" panose="02030602050306030303" pitchFamily="18" charset="0"/>
              </a:rPr>
              <a:t>Levels: </a:t>
            </a:r>
            <a:r>
              <a:rPr lang="en-US" sz="2000" i="1" dirty="0">
                <a:solidFill>
                  <a:schemeClr val="bg1">
                    <a:lumMod val="65000"/>
                  </a:schemeClr>
                </a:solidFill>
                <a:latin typeface="Constantia" panose="02030602050306030303" pitchFamily="18" charset="0"/>
              </a:rPr>
              <a:t>no initiative </a:t>
            </a:r>
            <a:r>
              <a:rPr lang="en-US" sz="2000" dirty="0">
                <a:solidFill>
                  <a:schemeClr val="bg1">
                    <a:lumMod val="65000"/>
                  </a:schemeClr>
                </a:solidFill>
                <a:latin typeface="Constantia" panose="02030602050306030303" pitchFamily="18" charset="0"/>
              </a:rPr>
              <a:t>(recommend bots) vs </a:t>
            </a:r>
            <a:r>
              <a:rPr lang="en-US" sz="2000" i="1" dirty="0">
                <a:solidFill>
                  <a:schemeClr val="bg1">
                    <a:lumMod val="65000"/>
                  </a:schemeClr>
                </a:solidFill>
                <a:latin typeface="Constantia" panose="02030602050306030303" pitchFamily="18" charset="0"/>
              </a:rPr>
              <a:t>full initiative </a:t>
            </a:r>
            <a:r>
              <a:rPr lang="en-US" sz="2000" dirty="0">
                <a:solidFill>
                  <a:schemeClr val="bg1">
                    <a:lumMod val="65000"/>
                  </a:schemeClr>
                </a:solidFill>
                <a:latin typeface="Constantia" panose="02030602050306030303" pitchFamily="18" charset="0"/>
              </a:rPr>
              <a:t>(fully autonomous)</a:t>
            </a:r>
          </a:p>
          <a:p>
            <a:pPr lvl="1"/>
            <a:r>
              <a:rPr lang="en-US" sz="2000" dirty="0">
                <a:solidFill>
                  <a:schemeClr val="bg1">
                    <a:lumMod val="65000"/>
                  </a:schemeClr>
                </a:solidFill>
                <a:latin typeface="Constantia" panose="02030602050306030303" pitchFamily="18" charset="0"/>
              </a:rPr>
              <a:t>Humans to decide (fine-tune) a digital worker’s initiative level (efficacy vs risks)</a:t>
            </a:r>
          </a:p>
          <a:p>
            <a:r>
              <a:rPr lang="en-US" sz="2400" b="1" dirty="0">
                <a:latin typeface="Constantia" panose="02030602050306030303" pitchFamily="18" charset="0"/>
              </a:rPr>
              <a:t>Do </a:t>
            </a:r>
            <a:r>
              <a:rPr lang="en-US" sz="2400" dirty="0">
                <a:latin typeface="Constantia" panose="02030602050306030303" pitchFamily="18" charset="0"/>
              </a:rPr>
              <a:t>trust but verify.</a:t>
            </a:r>
          </a:p>
          <a:p>
            <a:pPr lvl="1"/>
            <a:r>
              <a:rPr lang="en-US" sz="2000" dirty="0">
                <a:solidFill>
                  <a:schemeClr val="bg1">
                    <a:lumMod val="65000"/>
                  </a:schemeClr>
                </a:solidFill>
                <a:latin typeface="Constantia" panose="02030602050306030303" pitchFamily="18" charset="0"/>
              </a:rPr>
              <a:t>Monitoring platform (e.g. ROC </a:t>
            </a:r>
            <a:r>
              <a:rPr lang="en-US" sz="1600" dirty="0">
                <a:solidFill>
                  <a:schemeClr val="bg1">
                    <a:lumMod val="65000"/>
                  </a:schemeClr>
                </a:solidFill>
                <a:latin typeface="Constantia" panose="02030602050306030303" pitchFamily="18" charset="0"/>
              </a:rPr>
              <a:t>robot operation center</a:t>
            </a:r>
            <a:r>
              <a:rPr lang="en-US" sz="2000" dirty="0">
                <a:solidFill>
                  <a:schemeClr val="bg1">
                    <a:lumMod val="65000"/>
                  </a:schemeClr>
                </a:solidFill>
                <a:latin typeface="Constantia" panose="02030602050306030303" pitchFamily="18" charset="0"/>
              </a:rPr>
              <a:t>)</a:t>
            </a:r>
          </a:p>
          <a:p>
            <a:pPr lvl="1"/>
            <a:r>
              <a:rPr lang="en-US" sz="2000" dirty="0">
                <a:solidFill>
                  <a:schemeClr val="bg1">
                    <a:lumMod val="65000"/>
                  </a:schemeClr>
                </a:solidFill>
                <a:latin typeface="Constantia" panose="02030602050306030303" pitchFamily="18" charset="0"/>
              </a:rPr>
              <a:t>In a hybrid team, human workers overrides digital workers.</a:t>
            </a:r>
          </a:p>
          <a:p>
            <a:r>
              <a:rPr lang="en-US" sz="2400" b="1" dirty="0">
                <a:latin typeface="Constantia" panose="02030602050306030303" pitchFamily="18" charset="0"/>
              </a:rPr>
              <a:t>Do </a:t>
            </a:r>
            <a:r>
              <a:rPr lang="en-US" sz="2400" dirty="0">
                <a:latin typeface="Constantia" panose="02030602050306030303" pitchFamily="18" charset="0"/>
              </a:rPr>
              <a:t>empower human workers to improve their digital co-workers.</a:t>
            </a:r>
          </a:p>
          <a:p>
            <a:pPr lvl="1"/>
            <a:r>
              <a:rPr lang="en-US" sz="2000" dirty="0">
                <a:solidFill>
                  <a:schemeClr val="bg1">
                    <a:lumMod val="65000"/>
                  </a:schemeClr>
                </a:solidFill>
                <a:latin typeface="Constantia" panose="02030602050306030303" pitchFamily="18" charset="0"/>
              </a:rPr>
              <a:t>Provide human feedback to digital co-workers for them to learn.</a:t>
            </a:r>
          </a:p>
          <a:p>
            <a:r>
              <a:rPr lang="en-US" sz="2400" b="1" dirty="0">
                <a:latin typeface="Constantia" panose="02030602050306030303" pitchFamily="18" charset="0"/>
              </a:rPr>
              <a:t>Do </a:t>
            </a:r>
            <a:r>
              <a:rPr lang="en-US" sz="2400" dirty="0">
                <a:latin typeface="Constantia" panose="02030602050306030303" pitchFamily="18" charset="0"/>
              </a:rPr>
              <a:t>make sure human workers understand their digital workers.</a:t>
            </a:r>
          </a:p>
          <a:p>
            <a:pPr lvl="1"/>
            <a:r>
              <a:rPr lang="en-US" sz="2000" dirty="0">
                <a:solidFill>
                  <a:schemeClr val="bg1">
                    <a:lumMod val="65000"/>
                  </a:schemeClr>
                </a:solidFill>
                <a:latin typeface="Constantia" panose="02030602050306030303" pitchFamily="18" charset="0"/>
              </a:rPr>
              <a:t>Human workers need to understand decisions made by digital worker</a:t>
            </a:r>
          </a:p>
          <a:p>
            <a:pPr lvl="1"/>
            <a:r>
              <a:rPr lang="en-US" sz="2000" dirty="0">
                <a:solidFill>
                  <a:schemeClr val="bg1">
                    <a:lumMod val="65000"/>
                  </a:schemeClr>
                </a:solidFill>
                <a:latin typeface="Constantia" panose="02030602050306030303" pitchFamily="18" charset="0"/>
              </a:rPr>
              <a:t>Leverage XAI (Explainable AI) technologies; enhance human trust for digital workers</a:t>
            </a:r>
          </a:p>
        </p:txBody>
      </p:sp>
      <p:sp>
        <p:nvSpPr>
          <p:cNvPr id="4" name="TextBox 3">
            <a:extLst>
              <a:ext uri="{FF2B5EF4-FFF2-40B4-BE49-F238E27FC236}">
                <a16:creationId xmlns:a16="http://schemas.microsoft.com/office/drawing/2014/main" id="{5B29565F-44ED-4DD9-98B1-A4B0AF4E9570}"/>
              </a:ext>
            </a:extLst>
          </p:cNvPr>
          <p:cNvSpPr txBox="1"/>
          <p:nvPr/>
        </p:nvSpPr>
        <p:spPr>
          <a:xfrm>
            <a:off x="836612" y="6302902"/>
            <a:ext cx="10515600" cy="307777"/>
          </a:xfrm>
          <a:prstGeom prst="rect">
            <a:avLst/>
          </a:prstGeom>
          <a:noFill/>
        </p:spPr>
        <p:txBody>
          <a:bodyPr wrap="square">
            <a:spAutoFit/>
          </a:bodyPr>
          <a:lstStyle/>
          <a:p>
            <a:pPr algn="ctr"/>
            <a:r>
              <a:rPr lang="en-US" sz="1400" dirty="0">
                <a:solidFill>
                  <a:schemeClr val="bg1">
                    <a:lumMod val="65000"/>
                  </a:schemeClr>
                </a:solidFill>
              </a:rPr>
              <a:t>Do’s and Don’ts for Human and Digital Worker Integration, </a:t>
            </a:r>
            <a:r>
              <a:rPr lang="en-US" sz="1400" i="1" dirty="0">
                <a:solidFill>
                  <a:schemeClr val="bg1">
                    <a:lumMod val="65000"/>
                  </a:schemeClr>
                </a:solidFill>
              </a:rPr>
              <a:t>Vinod Muthusamy et al</a:t>
            </a:r>
            <a:r>
              <a:rPr lang="en-US" sz="1400" dirty="0">
                <a:solidFill>
                  <a:schemeClr val="bg1">
                    <a:lumMod val="65000"/>
                  </a:schemeClr>
                </a:solidFill>
              </a:rPr>
              <a:t>, IBM Research, 2020 (</a:t>
            </a:r>
            <a:r>
              <a:rPr lang="en-US" sz="1400" dirty="0">
                <a:solidFill>
                  <a:schemeClr val="bg1">
                    <a:lumMod val="65000"/>
                  </a:schemeClr>
                </a:solidFill>
                <a:hlinkClick r:id="rId2">
                  <a:extLst>
                    <a:ext uri="{A12FA001-AC4F-418D-AE19-62706E023703}">
                      <ahyp:hlinkClr xmlns:ahyp="http://schemas.microsoft.com/office/drawing/2018/hyperlinkcolor" val="tx"/>
                    </a:ext>
                  </a:extLst>
                </a:hlinkClick>
              </a:rPr>
              <a:t>link</a:t>
            </a:r>
            <a:r>
              <a:rPr lang="en-US" sz="1400" dirty="0">
                <a:solidFill>
                  <a:schemeClr val="bg1">
                    <a:lumMod val="65000"/>
                  </a:schemeClr>
                </a:solidFill>
              </a:rPr>
              <a:t>)</a:t>
            </a:r>
          </a:p>
        </p:txBody>
      </p:sp>
    </p:spTree>
    <p:extLst>
      <p:ext uri="{BB962C8B-B14F-4D97-AF65-F5344CB8AC3E}">
        <p14:creationId xmlns:p14="http://schemas.microsoft.com/office/powerpoint/2010/main" val="29848963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FE5EB33-D9E9-4B61-94AA-6F3B2D335701}"/>
              </a:ext>
            </a:extLst>
          </p:cNvPr>
          <p:cNvSpPr>
            <a:spLocks noGrp="1"/>
          </p:cNvSpPr>
          <p:nvPr>
            <p:ph type="title"/>
          </p:nvPr>
        </p:nvSpPr>
        <p:spPr/>
        <p:txBody>
          <a:bodyPr/>
          <a:lstStyle/>
          <a:p>
            <a:r>
              <a:rPr lang="en-US" dirty="0">
                <a:latin typeface="Constantia" panose="02030602050306030303" pitchFamily="18" charset="0"/>
              </a:rPr>
              <a:t>Digital Worker Integration Strategy 3/3 </a:t>
            </a:r>
            <a:br>
              <a:rPr lang="en-US" dirty="0">
                <a:latin typeface="Constantia" panose="02030602050306030303" pitchFamily="18" charset="0"/>
              </a:rPr>
            </a:br>
            <a:r>
              <a:rPr lang="en-US" sz="2000" dirty="0">
                <a:solidFill>
                  <a:schemeClr val="bg1">
                    <a:lumMod val="65000"/>
                  </a:schemeClr>
                </a:solidFill>
                <a:latin typeface="Constantia" panose="02030602050306030303" pitchFamily="18" charset="0"/>
              </a:rPr>
              <a:t>IBM Research Summary</a:t>
            </a:r>
            <a:endParaRPr lang="en-US" dirty="0">
              <a:solidFill>
                <a:schemeClr val="bg1">
                  <a:lumMod val="65000"/>
                </a:schemeClr>
              </a:solidFill>
              <a:latin typeface="Constantia" panose="02030602050306030303" pitchFamily="18" charset="0"/>
            </a:endParaRPr>
          </a:p>
        </p:txBody>
      </p:sp>
      <p:sp>
        <p:nvSpPr>
          <p:cNvPr id="12" name="Content Placeholder 11">
            <a:extLst>
              <a:ext uri="{FF2B5EF4-FFF2-40B4-BE49-F238E27FC236}">
                <a16:creationId xmlns:a16="http://schemas.microsoft.com/office/drawing/2014/main" id="{922C75D1-D4F9-42A7-B97E-E3EB4BBB846D}"/>
              </a:ext>
            </a:extLst>
          </p:cNvPr>
          <p:cNvSpPr>
            <a:spLocks noGrp="1"/>
          </p:cNvSpPr>
          <p:nvPr>
            <p:ph idx="1"/>
          </p:nvPr>
        </p:nvSpPr>
        <p:spPr/>
        <p:txBody>
          <a:bodyPr>
            <a:normAutofit fontScale="92500" lnSpcReduction="20000"/>
          </a:bodyPr>
          <a:lstStyle/>
          <a:p>
            <a:pPr marL="0" indent="0">
              <a:buNone/>
            </a:pPr>
            <a:r>
              <a:rPr lang="en-US" b="1" i="1" dirty="0">
                <a:latin typeface="Constantia" panose="02030602050306030303" pitchFamily="18" charset="0"/>
              </a:rPr>
              <a:t>Q3: How to evaluate the combined human-digital workforce?</a:t>
            </a:r>
          </a:p>
          <a:p>
            <a:r>
              <a:rPr lang="en-US" sz="2400" b="1" dirty="0">
                <a:latin typeface="Constantia" panose="02030602050306030303" pitchFamily="18" charset="0"/>
              </a:rPr>
              <a:t>Don’t </a:t>
            </a:r>
            <a:r>
              <a:rPr lang="en-US" sz="2400" dirty="0">
                <a:latin typeface="Constantia" panose="02030602050306030303" pitchFamily="18" charset="0"/>
              </a:rPr>
              <a:t>directly compare performance of human &amp; digital workers.</a:t>
            </a:r>
          </a:p>
          <a:p>
            <a:pPr lvl="1"/>
            <a:r>
              <a:rPr lang="en-US" sz="2000" dirty="0">
                <a:solidFill>
                  <a:schemeClr val="bg1">
                    <a:lumMod val="65000"/>
                  </a:schemeClr>
                </a:solidFill>
                <a:latin typeface="Constantia" panose="02030602050306030303" pitchFamily="18" charset="0"/>
              </a:rPr>
              <a:t>Avoid comparing simplistic metrics between human &amp; digital (not a competition!)</a:t>
            </a:r>
          </a:p>
          <a:p>
            <a:pPr lvl="1"/>
            <a:r>
              <a:rPr lang="en-US" sz="2000" dirty="0">
                <a:solidFill>
                  <a:schemeClr val="bg1">
                    <a:lumMod val="65000"/>
                  </a:schemeClr>
                </a:solidFill>
                <a:latin typeface="Constantia" panose="02030602050306030303" pitchFamily="18" charset="0"/>
              </a:rPr>
              <a:t>Encourage human workers to do high-value complex tasks</a:t>
            </a:r>
          </a:p>
          <a:p>
            <a:pPr lvl="1"/>
            <a:r>
              <a:rPr lang="en-US" sz="2000" dirty="0">
                <a:solidFill>
                  <a:schemeClr val="bg1">
                    <a:lumMod val="65000"/>
                  </a:schemeClr>
                </a:solidFill>
                <a:latin typeface="Constantia" panose="02030602050306030303" pitchFamily="18" charset="0"/>
              </a:rPr>
              <a:t>Use A/B tests to decide who is better overall for a specific task</a:t>
            </a:r>
          </a:p>
          <a:p>
            <a:r>
              <a:rPr lang="en-US" sz="2400" b="1" dirty="0">
                <a:latin typeface="Constantia" panose="02030602050306030303" pitchFamily="18" charset="0"/>
              </a:rPr>
              <a:t>Do </a:t>
            </a:r>
            <a:r>
              <a:rPr lang="en-US" sz="2400" dirty="0">
                <a:latin typeface="Constantia" panose="02030602050306030303" pitchFamily="18" charset="0"/>
              </a:rPr>
              <a:t>establish a holistic performance scoreboard of the hybrid team.</a:t>
            </a:r>
          </a:p>
          <a:p>
            <a:pPr lvl="1"/>
            <a:r>
              <a:rPr lang="en-US" sz="2000" dirty="0">
                <a:solidFill>
                  <a:schemeClr val="bg1">
                    <a:lumMod val="65000"/>
                  </a:schemeClr>
                </a:solidFill>
                <a:latin typeface="Constantia" panose="02030602050306030303" pitchFamily="18" charset="0"/>
              </a:rPr>
              <a:t>Usual: performance (AHT, backlog), quantity (accuracy, revenue, …)</a:t>
            </a:r>
          </a:p>
          <a:p>
            <a:pPr lvl="1"/>
            <a:r>
              <a:rPr lang="en-US" sz="2000" dirty="0">
                <a:solidFill>
                  <a:schemeClr val="bg1">
                    <a:lumMod val="65000"/>
                  </a:schemeClr>
                </a:solidFill>
                <a:latin typeface="Constantia" panose="02030602050306030303" pitchFamily="18" charset="0"/>
              </a:rPr>
              <a:t>Also consider: overall process outcome, employee &amp; customer satisfaction etc.</a:t>
            </a:r>
          </a:p>
          <a:p>
            <a:pPr lvl="1"/>
            <a:r>
              <a:rPr lang="en-US" sz="2000" dirty="0">
                <a:solidFill>
                  <a:schemeClr val="bg1">
                    <a:lumMod val="65000"/>
                  </a:schemeClr>
                </a:solidFill>
                <a:latin typeface="Constantia" panose="02030602050306030303" pitchFamily="18" charset="0"/>
              </a:rPr>
              <a:t>Also consider: human overrides (A bad digital worker is a hinderance!)</a:t>
            </a:r>
          </a:p>
          <a:p>
            <a:r>
              <a:rPr lang="en-US" sz="2400" b="1" dirty="0">
                <a:latin typeface="Constantia" panose="02030602050306030303" pitchFamily="18" charset="0"/>
              </a:rPr>
              <a:t>Do </a:t>
            </a:r>
            <a:r>
              <a:rPr lang="en-US" sz="2400" dirty="0">
                <a:latin typeface="Constantia" panose="02030602050306030303" pitchFamily="18" charset="0"/>
              </a:rPr>
              <a:t>capture the interaction patterns between human and digital workers.</a:t>
            </a:r>
          </a:p>
          <a:p>
            <a:pPr lvl="1"/>
            <a:r>
              <a:rPr lang="en-US" sz="2000" dirty="0">
                <a:solidFill>
                  <a:schemeClr val="bg1">
                    <a:lumMod val="65000"/>
                  </a:schemeClr>
                </a:solidFill>
                <a:latin typeface="Constantia" panose="02030602050306030303" pitchFamily="18" charset="0"/>
              </a:rPr>
              <a:t>Use analytics to understand human-machine collaboration and optimize process</a:t>
            </a:r>
          </a:p>
          <a:p>
            <a:r>
              <a:rPr lang="en-US" sz="2400" b="1" dirty="0">
                <a:latin typeface="Constantia" panose="02030602050306030303" pitchFamily="18" charset="0"/>
              </a:rPr>
              <a:t>Don’t </a:t>
            </a:r>
            <a:r>
              <a:rPr lang="en-US" sz="2400" dirty="0">
                <a:latin typeface="Constantia" panose="02030602050306030303" pitchFamily="18" charset="0"/>
              </a:rPr>
              <a:t>consider only quantitative metrics when evaluating hybrid teams.</a:t>
            </a:r>
          </a:p>
          <a:p>
            <a:pPr lvl="1"/>
            <a:r>
              <a:rPr lang="en-US" sz="2000" dirty="0">
                <a:solidFill>
                  <a:schemeClr val="bg1">
                    <a:lumMod val="65000"/>
                  </a:schemeClr>
                </a:solidFill>
                <a:latin typeface="Constantia" panose="02030602050306030303" pitchFamily="18" charset="0"/>
              </a:rPr>
              <a:t>Also consider how digital workers help reduce human workers’ workload, stress, job satisfaction, engagement, etc.</a:t>
            </a:r>
          </a:p>
        </p:txBody>
      </p:sp>
      <p:sp>
        <p:nvSpPr>
          <p:cNvPr id="4" name="TextBox 3">
            <a:extLst>
              <a:ext uri="{FF2B5EF4-FFF2-40B4-BE49-F238E27FC236}">
                <a16:creationId xmlns:a16="http://schemas.microsoft.com/office/drawing/2014/main" id="{4B9733A1-5608-4F99-A1D6-77245B5D3BA9}"/>
              </a:ext>
            </a:extLst>
          </p:cNvPr>
          <p:cNvSpPr txBox="1"/>
          <p:nvPr/>
        </p:nvSpPr>
        <p:spPr>
          <a:xfrm>
            <a:off x="836612" y="6302902"/>
            <a:ext cx="10515600" cy="307777"/>
          </a:xfrm>
          <a:prstGeom prst="rect">
            <a:avLst/>
          </a:prstGeom>
          <a:noFill/>
        </p:spPr>
        <p:txBody>
          <a:bodyPr wrap="square">
            <a:spAutoFit/>
          </a:bodyPr>
          <a:lstStyle/>
          <a:p>
            <a:pPr algn="ctr"/>
            <a:r>
              <a:rPr lang="en-US" sz="1400" dirty="0">
                <a:solidFill>
                  <a:schemeClr val="bg1">
                    <a:lumMod val="65000"/>
                  </a:schemeClr>
                </a:solidFill>
              </a:rPr>
              <a:t>Do’s and Don’ts for Human and Digital Worker Integration, </a:t>
            </a:r>
            <a:r>
              <a:rPr lang="en-US" sz="1400" i="1" dirty="0">
                <a:solidFill>
                  <a:schemeClr val="bg1">
                    <a:lumMod val="65000"/>
                  </a:schemeClr>
                </a:solidFill>
              </a:rPr>
              <a:t>Vinod Muthusamy et al</a:t>
            </a:r>
            <a:r>
              <a:rPr lang="en-US" sz="1400" dirty="0">
                <a:solidFill>
                  <a:schemeClr val="bg1">
                    <a:lumMod val="65000"/>
                  </a:schemeClr>
                </a:solidFill>
              </a:rPr>
              <a:t>, IBM Research, 2020 (</a:t>
            </a:r>
            <a:r>
              <a:rPr lang="en-US" sz="1400" dirty="0">
                <a:solidFill>
                  <a:schemeClr val="bg1">
                    <a:lumMod val="65000"/>
                  </a:schemeClr>
                </a:solidFill>
                <a:hlinkClick r:id="rId2">
                  <a:extLst>
                    <a:ext uri="{A12FA001-AC4F-418D-AE19-62706E023703}">
                      <ahyp:hlinkClr xmlns:ahyp="http://schemas.microsoft.com/office/drawing/2018/hyperlinkcolor" val="tx"/>
                    </a:ext>
                  </a:extLst>
                </a:hlinkClick>
              </a:rPr>
              <a:t>link</a:t>
            </a:r>
            <a:r>
              <a:rPr lang="en-US" sz="1400" dirty="0">
                <a:solidFill>
                  <a:schemeClr val="bg1">
                    <a:lumMod val="65000"/>
                  </a:schemeClr>
                </a:solidFill>
              </a:rPr>
              <a:t>)</a:t>
            </a:r>
          </a:p>
        </p:txBody>
      </p:sp>
    </p:spTree>
    <p:extLst>
      <p:ext uri="{BB962C8B-B14F-4D97-AF65-F5344CB8AC3E}">
        <p14:creationId xmlns:p14="http://schemas.microsoft.com/office/powerpoint/2010/main" val="31226669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57B06-1B99-427A-8552-8D53833793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1D8738-CF3B-4DCE-82DE-75176B512479}"/>
              </a:ext>
            </a:extLst>
          </p:cNvPr>
          <p:cNvSpPr>
            <a:spLocks noGrp="1"/>
          </p:cNvSpPr>
          <p:nvPr>
            <p:ph idx="1"/>
          </p:nvPr>
        </p:nvSpPr>
        <p:spPr>
          <a:xfrm>
            <a:off x="838200" y="1907818"/>
            <a:ext cx="10515600" cy="4351338"/>
          </a:xfrm>
        </p:spPr>
        <p:txBody>
          <a:bodyPr>
            <a:normAutofit/>
          </a:bodyPr>
          <a:lstStyle/>
          <a:p>
            <a:pPr marL="0" indent="0">
              <a:buNone/>
            </a:pPr>
            <a:r>
              <a:rPr lang="zh-CN" altLang="en-US" sz="3600" b="1" dirty="0"/>
              <a:t>数字员工的管理</a:t>
            </a:r>
            <a:endParaRPr lang="en-US" sz="3600" b="1" dirty="0"/>
          </a:p>
        </p:txBody>
      </p:sp>
    </p:spTree>
    <p:extLst>
      <p:ext uri="{BB962C8B-B14F-4D97-AF65-F5344CB8AC3E}">
        <p14:creationId xmlns:p14="http://schemas.microsoft.com/office/powerpoint/2010/main" val="23157288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5B6B2-1F6E-4078-A8AC-398B6C3D49A1}"/>
              </a:ext>
            </a:extLst>
          </p:cNvPr>
          <p:cNvSpPr>
            <a:spLocks noGrp="1"/>
          </p:cNvSpPr>
          <p:nvPr>
            <p:ph type="title"/>
          </p:nvPr>
        </p:nvSpPr>
        <p:spPr>
          <a:xfrm>
            <a:off x="838200" y="365125"/>
            <a:ext cx="3676048" cy="1325563"/>
          </a:xfrm>
        </p:spPr>
        <p:txBody>
          <a:bodyPr>
            <a:noAutofit/>
          </a:bodyPr>
          <a:lstStyle/>
          <a:p>
            <a:r>
              <a:rPr lang="zh-CN" altLang="en-US" sz="2400" dirty="0">
                <a:hlinkClick r:id="rId2"/>
              </a:rPr>
              <a:t>评估数字员工安全性影响</a:t>
            </a:r>
            <a:r>
              <a:rPr lang="en-US" sz="2400" dirty="0">
                <a:hlinkClick r:id="rId2"/>
              </a:rPr>
              <a:t>Digital Worker Impact Evaluations</a:t>
            </a:r>
            <a:endParaRPr lang="en-US" sz="2400" dirty="0"/>
          </a:p>
        </p:txBody>
      </p:sp>
      <p:sp>
        <p:nvSpPr>
          <p:cNvPr id="3" name="Content Placeholder 2">
            <a:extLst>
              <a:ext uri="{FF2B5EF4-FFF2-40B4-BE49-F238E27FC236}">
                <a16:creationId xmlns:a16="http://schemas.microsoft.com/office/drawing/2014/main" id="{CE0077FB-3D38-44D8-8EB5-C8D53AFE8352}"/>
              </a:ext>
            </a:extLst>
          </p:cNvPr>
          <p:cNvSpPr>
            <a:spLocks noGrp="1"/>
          </p:cNvSpPr>
          <p:nvPr>
            <p:ph idx="1"/>
          </p:nvPr>
        </p:nvSpPr>
        <p:spPr>
          <a:xfrm>
            <a:off x="732322" y="1479116"/>
            <a:ext cx="3878179" cy="5287444"/>
          </a:xfrm>
        </p:spPr>
        <p:txBody>
          <a:bodyPr>
            <a:normAutofit/>
          </a:bodyPr>
          <a:lstStyle/>
          <a:p>
            <a:r>
              <a:rPr lang="en-US" sz="1000" dirty="0"/>
              <a:t>Factor 1 – Is the digital worker attended or unattended? This factor assesses whether the digital worker is attended and overseen by a human worker in completing its operations</a:t>
            </a:r>
          </a:p>
          <a:p>
            <a:r>
              <a:rPr lang="en-US" sz="1000" dirty="0"/>
              <a:t>Factor 2 – What type of data does the digital worker access? This factor assesses the impact-based sensitivity of data accessed by the digital worker to determine the potential adverse impact related to unauthorized disclosure of information and changing or destruction of information. </a:t>
            </a:r>
          </a:p>
          <a:p>
            <a:r>
              <a:rPr lang="en-US" sz="1000" dirty="0"/>
              <a:t>Factor 3 – Does the digital worker have access to internal and/or external networks? This factor assesses what type of networks the digital worker accesses. There are different levels of potential impact depending on whether access is granted to internal networks, external networks, or both. </a:t>
            </a:r>
          </a:p>
          <a:p>
            <a:r>
              <a:rPr lang="en-US" sz="1000" dirty="0"/>
              <a:t>Factor 4 – What is the impact of the output generated by the digital worker? This factor assesses the potential worst-case scenario impact of the output the digital worker generates on different stakeholder groups: internal organizational impact; external organizational impact; and critical, pervasive impacts across organizations, government, or society.</a:t>
            </a:r>
          </a:p>
          <a:p>
            <a:r>
              <a:rPr lang="en-US" sz="1000" dirty="0"/>
              <a:t>Factor 5 – What type of system account privileges does the digital worker require? This factor assesses the type and level of system account access that the digital worker requires to complete its tasks. Privileged access, especially for multiple systems, creates higher potential adverse impact than standard user accounts or no account use at all. </a:t>
            </a:r>
          </a:p>
          <a:p>
            <a:r>
              <a:rPr lang="en-US" sz="1000" dirty="0"/>
              <a:t>Factor 6 – Does the digital worker act on its own insights? This factor assesses the extent to which a human is involved in approving the decisions of digital workers. Digital workers that generate insights and then use those insights to make decisions or complete actions are seen as having a greater potential adverse impact compared to digital workers that only generate insights or that generate insights but have a human review before completing a subsequent action</a:t>
            </a:r>
          </a:p>
          <a:p>
            <a:endParaRPr lang="en-US" sz="1000" dirty="0"/>
          </a:p>
          <a:p>
            <a:endParaRPr lang="en-US" sz="1800" dirty="0"/>
          </a:p>
        </p:txBody>
      </p:sp>
      <p:pic>
        <p:nvPicPr>
          <p:cNvPr id="7" name="Picture 6">
            <a:extLst>
              <a:ext uri="{FF2B5EF4-FFF2-40B4-BE49-F238E27FC236}">
                <a16:creationId xmlns:a16="http://schemas.microsoft.com/office/drawing/2014/main" id="{A4087458-9818-4178-84C7-4D3D29EAE138}"/>
              </a:ext>
            </a:extLst>
          </p:cNvPr>
          <p:cNvPicPr>
            <a:picLocks noChangeAspect="1"/>
          </p:cNvPicPr>
          <p:nvPr/>
        </p:nvPicPr>
        <p:blipFill>
          <a:blip r:embed="rId3"/>
          <a:stretch>
            <a:fillRect/>
          </a:stretch>
        </p:blipFill>
        <p:spPr>
          <a:xfrm>
            <a:off x="4917297" y="4301692"/>
            <a:ext cx="3264177" cy="1947478"/>
          </a:xfrm>
          <a:prstGeom prst="rect">
            <a:avLst/>
          </a:prstGeom>
        </p:spPr>
      </p:pic>
      <p:pic>
        <p:nvPicPr>
          <p:cNvPr id="9" name="Picture 8">
            <a:extLst>
              <a:ext uri="{FF2B5EF4-FFF2-40B4-BE49-F238E27FC236}">
                <a16:creationId xmlns:a16="http://schemas.microsoft.com/office/drawing/2014/main" id="{35381117-B88C-4A7F-88B0-219911ADDBDD}"/>
              </a:ext>
            </a:extLst>
          </p:cNvPr>
          <p:cNvPicPr>
            <a:picLocks noChangeAspect="1"/>
          </p:cNvPicPr>
          <p:nvPr/>
        </p:nvPicPr>
        <p:blipFill>
          <a:blip r:embed="rId4"/>
          <a:stretch>
            <a:fillRect/>
          </a:stretch>
        </p:blipFill>
        <p:spPr>
          <a:xfrm>
            <a:off x="4821044" y="149991"/>
            <a:ext cx="3437431" cy="4190201"/>
          </a:xfrm>
          <a:prstGeom prst="rect">
            <a:avLst/>
          </a:prstGeom>
        </p:spPr>
      </p:pic>
      <p:pic>
        <p:nvPicPr>
          <p:cNvPr id="11" name="Picture 10">
            <a:extLst>
              <a:ext uri="{FF2B5EF4-FFF2-40B4-BE49-F238E27FC236}">
                <a16:creationId xmlns:a16="http://schemas.microsoft.com/office/drawing/2014/main" id="{1B1FC2A9-4E95-49D3-964D-C7F5F6AEC89C}"/>
              </a:ext>
            </a:extLst>
          </p:cNvPr>
          <p:cNvPicPr>
            <a:picLocks noChangeAspect="1"/>
          </p:cNvPicPr>
          <p:nvPr/>
        </p:nvPicPr>
        <p:blipFill>
          <a:blip r:embed="rId5"/>
          <a:stretch>
            <a:fillRect/>
          </a:stretch>
        </p:blipFill>
        <p:spPr>
          <a:xfrm>
            <a:off x="8565271" y="832285"/>
            <a:ext cx="2981597" cy="2613023"/>
          </a:xfrm>
          <a:prstGeom prst="rect">
            <a:avLst/>
          </a:prstGeom>
        </p:spPr>
      </p:pic>
      <p:pic>
        <p:nvPicPr>
          <p:cNvPr id="13" name="Picture 12">
            <a:extLst>
              <a:ext uri="{FF2B5EF4-FFF2-40B4-BE49-F238E27FC236}">
                <a16:creationId xmlns:a16="http://schemas.microsoft.com/office/drawing/2014/main" id="{350BEC81-8A59-4A51-8525-02EDCB18174A}"/>
              </a:ext>
            </a:extLst>
          </p:cNvPr>
          <p:cNvPicPr>
            <a:picLocks noChangeAspect="1"/>
          </p:cNvPicPr>
          <p:nvPr/>
        </p:nvPicPr>
        <p:blipFill>
          <a:blip r:embed="rId6"/>
          <a:stretch>
            <a:fillRect/>
          </a:stretch>
        </p:blipFill>
        <p:spPr>
          <a:xfrm>
            <a:off x="8783739" y="3457173"/>
            <a:ext cx="2763129" cy="2568542"/>
          </a:xfrm>
          <a:prstGeom prst="rect">
            <a:avLst/>
          </a:prstGeom>
        </p:spPr>
      </p:pic>
    </p:spTree>
    <p:extLst>
      <p:ext uri="{BB962C8B-B14F-4D97-AF65-F5344CB8AC3E}">
        <p14:creationId xmlns:p14="http://schemas.microsoft.com/office/powerpoint/2010/main" val="34800603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1D8738-CF3B-4DCE-82DE-75176B512479}"/>
              </a:ext>
            </a:extLst>
          </p:cNvPr>
          <p:cNvSpPr>
            <a:spLocks noGrp="1"/>
          </p:cNvSpPr>
          <p:nvPr>
            <p:ph idx="1"/>
          </p:nvPr>
        </p:nvSpPr>
        <p:spPr/>
        <p:txBody>
          <a:bodyPr>
            <a:normAutofit/>
          </a:bodyPr>
          <a:lstStyle/>
          <a:p>
            <a:pPr marL="0" indent="0">
              <a:buNone/>
            </a:pPr>
            <a:r>
              <a:rPr lang="zh-CN" altLang="en-US" sz="3600" b="1" dirty="0"/>
              <a:t>数字员工技术栈</a:t>
            </a:r>
            <a:endParaRPr lang="en-US" sz="3600" b="1" dirty="0"/>
          </a:p>
        </p:txBody>
      </p:sp>
    </p:spTree>
    <p:extLst>
      <p:ext uri="{BB962C8B-B14F-4D97-AF65-F5344CB8AC3E}">
        <p14:creationId xmlns:p14="http://schemas.microsoft.com/office/powerpoint/2010/main" val="16968252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AEF72-1A54-4EFC-B79C-97577B1D879E}"/>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4200" kern="1200">
                <a:solidFill>
                  <a:schemeClr val="tx1"/>
                </a:solidFill>
                <a:latin typeface="+mj-lt"/>
                <a:ea typeface="+mj-ea"/>
                <a:cs typeface="+mj-cs"/>
              </a:rPr>
              <a:t>IBM Cloud Pak Architecture</a:t>
            </a:r>
          </a:p>
        </p:txBody>
      </p:sp>
      <p:sp>
        <p:nvSpPr>
          <p:cNvPr id="5" name="Content Placeholder 2">
            <a:extLst>
              <a:ext uri="{FF2B5EF4-FFF2-40B4-BE49-F238E27FC236}">
                <a16:creationId xmlns:a16="http://schemas.microsoft.com/office/drawing/2014/main" id="{75BB4AD9-B3FF-4C87-B81A-BFFEF42DB331}"/>
              </a:ext>
            </a:extLst>
          </p:cNvPr>
          <p:cNvSpPr txBox="1">
            <a:spLocks/>
          </p:cNvSpPr>
          <p:nvPr/>
        </p:nvSpPr>
        <p:spPr>
          <a:xfrm>
            <a:off x="630936" y="2807208"/>
            <a:ext cx="3429000" cy="341071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a:t>Consolidated IBM content management, decision management, and process automation offerings</a:t>
            </a:r>
          </a:p>
          <a:p>
            <a:r>
              <a:rPr lang="en-US" sz="1500"/>
              <a:t>Modularized components covering BPM, RPA and LCAP</a:t>
            </a:r>
          </a:p>
          <a:p>
            <a:r>
              <a:rPr lang="en-US" sz="1500"/>
              <a:t> Integrated IBM's Watson AI capabilities</a:t>
            </a:r>
          </a:p>
          <a:p>
            <a:r>
              <a:rPr lang="en-US" sz="1500"/>
              <a:t>Easy to build into existing systems and scale on cloud</a:t>
            </a:r>
          </a:p>
          <a:p>
            <a:r>
              <a:rPr lang="en-US" sz="1500"/>
              <a:t>Deep partnership with Automation Anywhere and UiPath for RPA support.</a:t>
            </a:r>
          </a:p>
        </p:txBody>
      </p:sp>
      <p:pic>
        <p:nvPicPr>
          <p:cNvPr id="1025" name="Picture 1" descr="Low-code &#10;applications &#10;Low-code &#10;applications &#10;Robotic &#10;process &#10;automation &#10;Process mining &#10;and modeling &#10;RPA and &#10;digital labor &#10;Decision &#10;Operational &#10;intelligence &#10;Automation &#10;accelerators &#10;Core &#10;automation &#10;Document &#10;processing &#10;Workflow &#10;management &#10;Al and machine learning &#10;Automation foundation &#10;Natural &#10;language &#10;interactions &#10;Content &#10;services &#10;Third-party &#10;integrations &#10;Process &#10;and task &#10;mining &#10;Cloud &#10;Event &#10;detection &#10;Red Hat &#10;OpenShift &#10;Hybrid &#10;Machine &#10;learning &#10;Operational &#10;models &#10;On-premise ">
            <a:extLst>
              <a:ext uri="{FF2B5EF4-FFF2-40B4-BE49-F238E27FC236}">
                <a16:creationId xmlns:a16="http://schemas.microsoft.com/office/drawing/2014/main" id="{7E5C2220-C422-44CB-885A-1CCC38DA162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222209" y="1407611"/>
            <a:ext cx="7645955" cy="4568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965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F8B15-D44D-4870-B7BE-B0FA57C9276E}"/>
              </a:ext>
            </a:extLst>
          </p:cNvPr>
          <p:cNvSpPr>
            <a:spLocks noGrp="1"/>
          </p:cNvSpPr>
          <p:nvPr>
            <p:ph type="ctrTitle"/>
          </p:nvPr>
        </p:nvSpPr>
        <p:spPr>
          <a:xfrm>
            <a:off x="1524000" y="1122363"/>
            <a:ext cx="9144000" cy="600559"/>
          </a:xfrm>
        </p:spPr>
        <p:txBody>
          <a:bodyPr>
            <a:normAutofit fontScale="90000"/>
          </a:bodyPr>
          <a:lstStyle/>
          <a:p>
            <a:r>
              <a:rPr lang="en-US" dirty="0"/>
              <a:t>Digital Worker</a:t>
            </a:r>
          </a:p>
        </p:txBody>
      </p:sp>
      <p:sp>
        <p:nvSpPr>
          <p:cNvPr id="3" name="Subtitle 2">
            <a:extLst>
              <a:ext uri="{FF2B5EF4-FFF2-40B4-BE49-F238E27FC236}">
                <a16:creationId xmlns:a16="http://schemas.microsoft.com/office/drawing/2014/main" id="{4C610420-4AE1-4F46-96CE-EC66F1A7BBD0}"/>
              </a:ext>
            </a:extLst>
          </p:cNvPr>
          <p:cNvSpPr>
            <a:spLocks noGrp="1"/>
          </p:cNvSpPr>
          <p:nvPr>
            <p:ph type="subTitle" idx="1"/>
          </p:nvPr>
        </p:nvSpPr>
        <p:spPr>
          <a:xfrm>
            <a:off x="1524000" y="1944303"/>
            <a:ext cx="4251158" cy="3313497"/>
          </a:xfrm>
        </p:spPr>
        <p:txBody>
          <a:bodyPr>
            <a:normAutofit fontScale="47500" lnSpcReduction="20000"/>
          </a:bodyPr>
          <a:lstStyle/>
          <a:p>
            <a:pPr marL="342900" indent="-342900" algn="l">
              <a:buFont typeface="Arial" panose="020B0604020202020204" pitchFamily="34" charset="0"/>
              <a:buChar char="•"/>
            </a:pPr>
            <a:r>
              <a:rPr lang="en-US" dirty="0"/>
              <a:t>What </a:t>
            </a:r>
          </a:p>
          <a:p>
            <a:pPr marL="800100" lvl="1" indent="-342900" algn="l">
              <a:buFont typeface="Arial" panose="020B0604020202020204" pitchFamily="34" charset="0"/>
              <a:buChar char="•"/>
            </a:pPr>
            <a:r>
              <a:rPr lang="en-US" dirty="0"/>
              <a:t>Definition</a:t>
            </a:r>
          </a:p>
          <a:p>
            <a:pPr marL="342900" indent="-342900" algn="l">
              <a:buFont typeface="Arial" panose="020B0604020202020204" pitchFamily="34" charset="0"/>
              <a:buChar char="•"/>
            </a:pPr>
            <a:r>
              <a:rPr lang="en-US" dirty="0"/>
              <a:t>Why</a:t>
            </a:r>
          </a:p>
          <a:p>
            <a:pPr marL="800100" lvl="1" indent="-342900" algn="l">
              <a:buFont typeface="Arial" panose="020B0604020202020204" pitchFamily="34" charset="0"/>
              <a:buChar char="•"/>
            </a:pPr>
            <a:r>
              <a:rPr lang="en-US" dirty="0"/>
              <a:t>Business scenario-based</a:t>
            </a:r>
          </a:p>
          <a:p>
            <a:pPr marL="800100" lvl="1" indent="-342900" algn="l">
              <a:buFont typeface="Arial" panose="020B0604020202020204" pitchFamily="34" charset="0"/>
              <a:buChar char="•"/>
            </a:pPr>
            <a:r>
              <a:rPr lang="en-US" dirty="0"/>
              <a:t>More natural HMI</a:t>
            </a:r>
          </a:p>
          <a:p>
            <a:pPr marL="800100" lvl="1" indent="-342900" algn="l">
              <a:buFont typeface="Arial" panose="020B0604020202020204" pitchFamily="34" charset="0"/>
              <a:buChar char="•"/>
            </a:pPr>
            <a:r>
              <a:rPr lang="en-US" dirty="0"/>
              <a:t>Capability as a charging unit</a:t>
            </a:r>
          </a:p>
          <a:p>
            <a:pPr marL="800100" lvl="1" indent="-342900" algn="l">
              <a:buFont typeface="Arial" panose="020B0604020202020204" pitchFamily="34" charset="0"/>
              <a:buChar char="•"/>
            </a:pPr>
            <a:r>
              <a:rPr lang="en-US" dirty="0"/>
              <a:t>Better social-technical design principle</a:t>
            </a:r>
          </a:p>
          <a:p>
            <a:pPr marL="342900" indent="-342900" algn="l">
              <a:buFont typeface="Arial" panose="020B0604020202020204" pitchFamily="34" charset="0"/>
              <a:buChar char="•"/>
            </a:pPr>
            <a:r>
              <a:rPr lang="en-US" dirty="0"/>
              <a:t>How</a:t>
            </a:r>
          </a:p>
          <a:p>
            <a:pPr marL="800100" lvl="1" indent="-342900" algn="l">
              <a:buFont typeface="Arial" panose="020B0604020202020204" pitchFamily="34" charset="0"/>
              <a:buChar char="•"/>
            </a:pPr>
            <a:r>
              <a:rPr lang="en-US" dirty="0"/>
              <a:t>Governance/Security</a:t>
            </a:r>
          </a:p>
          <a:p>
            <a:pPr marL="800100" lvl="1" indent="-342900" algn="l">
              <a:buFont typeface="Arial" panose="020B0604020202020204" pitchFamily="34" charset="0"/>
              <a:buChar char="•"/>
            </a:pPr>
            <a:r>
              <a:rPr lang="en-US" dirty="0"/>
              <a:t>Enabling Technologies</a:t>
            </a:r>
          </a:p>
          <a:p>
            <a:pPr marL="800100" lvl="1" indent="-342900" algn="l">
              <a:buFont typeface="Arial" panose="020B0604020202020204" pitchFamily="34" charset="0"/>
              <a:buChar char="•"/>
            </a:pPr>
            <a:r>
              <a:rPr lang="en-US" dirty="0"/>
              <a:t>Life Cycle Management</a:t>
            </a:r>
          </a:p>
          <a:p>
            <a:pPr marL="1257300" lvl="2" indent="-342900" algn="l">
              <a:buFont typeface="Arial" panose="020B0604020202020204" pitchFamily="34" charset="0"/>
              <a:buChar char="•"/>
            </a:pPr>
            <a:r>
              <a:rPr lang="en-US" dirty="0"/>
              <a:t>Create, test, commission, modify, de-commission</a:t>
            </a:r>
          </a:p>
          <a:p>
            <a:pPr marL="800100" lvl="1" indent="-342900" algn="l">
              <a:buFont typeface="Arial" panose="020B0604020202020204" pitchFamily="34" charset="0"/>
              <a:buChar char="•"/>
            </a:pPr>
            <a:r>
              <a:rPr lang="en-US" dirty="0"/>
              <a:t>Eco-system/marketplace</a:t>
            </a:r>
          </a:p>
          <a:p>
            <a:pPr marL="342900" indent="-342900" algn="l">
              <a:buFont typeface="Arial" panose="020B0604020202020204" pitchFamily="34" charset="0"/>
              <a:buChar char="•"/>
            </a:pPr>
            <a:r>
              <a:rPr lang="en-US" dirty="0"/>
              <a:t>Where</a:t>
            </a:r>
          </a:p>
          <a:p>
            <a:pPr marL="800100" lvl="1" indent="-342900" algn="l">
              <a:buFont typeface="Arial" panose="020B0604020202020204" pitchFamily="34" charset="0"/>
              <a:buChar char="•"/>
            </a:pPr>
            <a:r>
              <a:rPr lang="en-US" dirty="0"/>
              <a:t>Application Area in ADN</a:t>
            </a:r>
          </a:p>
          <a:p>
            <a:pPr marL="342900" indent="-342900" algn="l">
              <a:buFont typeface="Arial" panose="020B0604020202020204" pitchFamily="34" charset="0"/>
              <a:buChar char="•"/>
            </a:pPr>
            <a:r>
              <a:rPr lang="en-US" dirty="0"/>
              <a:t>When</a:t>
            </a:r>
          </a:p>
          <a:p>
            <a:pPr marL="800100" lvl="1" indent="-342900" algn="l">
              <a:buFont typeface="Arial" panose="020B0604020202020204" pitchFamily="34" charset="0"/>
              <a:buChar char="•"/>
            </a:pPr>
            <a:r>
              <a:rPr lang="en-US" dirty="0"/>
              <a:t>Relationship with ADN Level</a:t>
            </a:r>
          </a:p>
          <a:p>
            <a:pPr lvl="1" algn="l"/>
            <a:endParaRPr lang="en-US" dirty="0"/>
          </a:p>
          <a:p>
            <a:pPr marL="342900" indent="-342900">
              <a:buFont typeface="Arial" panose="020B0604020202020204" pitchFamily="34" charset="0"/>
              <a:buChar char="•"/>
            </a:pPr>
            <a:endParaRPr lang="en-US" dirty="0"/>
          </a:p>
        </p:txBody>
      </p:sp>
      <p:sp>
        <p:nvSpPr>
          <p:cNvPr id="4" name="Oval 3">
            <a:extLst>
              <a:ext uri="{FF2B5EF4-FFF2-40B4-BE49-F238E27FC236}">
                <a16:creationId xmlns:a16="http://schemas.microsoft.com/office/drawing/2014/main" id="{303A22E6-58BE-4790-9212-0A2104FB138D}"/>
              </a:ext>
            </a:extLst>
          </p:cNvPr>
          <p:cNvSpPr/>
          <p:nvPr/>
        </p:nvSpPr>
        <p:spPr>
          <a:xfrm>
            <a:off x="8104472" y="2704699"/>
            <a:ext cx="962526" cy="60055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04FFF8F3-D42C-4F27-9FE9-61D113E9E419}"/>
              </a:ext>
            </a:extLst>
          </p:cNvPr>
          <p:cNvSpPr/>
          <p:nvPr/>
        </p:nvSpPr>
        <p:spPr>
          <a:xfrm>
            <a:off x="7084194" y="4774131"/>
            <a:ext cx="3407343" cy="81814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Detective female outline">
            <a:extLst>
              <a:ext uri="{FF2B5EF4-FFF2-40B4-BE49-F238E27FC236}">
                <a16:creationId xmlns:a16="http://schemas.microsoft.com/office/drawing/2014/main" id="{404CF395-3D31-4853-AE47-7F8C38E9BE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93539" y="1769743"/>
            <a:ext cx="667352" cy="667352"/>
          </a:xfrm>
          <a:prstGeom prst="rect">
            <a:avLst/>
          </a:prstGeom>
        </p:spPr>
      </p:pic>
      <p:grpSp>
        <p:nvGrpSpPr>
          <p:cNvPr id="12" name="Group 11">
            <a:extLst>
              <a:ext uri="{FF2B5EF4-FFF2-40B4-BE49-F238E27FC236}">
                <a16:creationId xmlns:a16="http://schemas.microsoft.com/office/drawing/2014/main" id="{FB7ACCB6-9E0C-423E-A7FB-3635B2F58BAB}"/>
              </a:ext>
            </a:extLst>
          </p:cNvPr>
          <p:cNvGrpSpPr/>
          <p:nvPr/>
        </p:nvGrpSpPr>
        <p:grpSpPr>
          <a:xfrm>
            <a:off x="7084194" y="3888606"/>
            <a:ext cx="635267" cy="600559"/>
            <a:chOff x="7084194" y="3888606"/>
            <a:chExt cx="635267" cy="600559"/>
          </a:xfrm>
        </p:grpSpPr>
        <p:sp>
          <p:nvSpPr>
            <p:cNvPr id="5" name="Rectangle: Rounded Corners 4">
              <a:extLst>
                <a:ext uri="{FF2B5EF4-FFF2-40B4-BE49-F238E27FC236}">
                  <a16:creationId xmlns:a16="http://schemas.microsoft.com/office/drawing/2014/main" id="{C5A6F9A3-F2B3-4BD6-92DB-E9A3941A5389}"/>
                </a:ext>
              </a:extLst>
            </p:cNvPr>
            <p:cNvSpPr/>
            <p:nvPr/>
          </p:nvSpPr>
          <p:spPr>
            <a:xfrm>
              <a:off x="7084194" y="3888606"/>
              <a:ext cx="635267" cy="60055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Workflow Vector SVG Icon - SVG Repo">
              <a:extLst>
                <a:ext uri="{FF2B5EF4-FFF2-40B4-BE49-F238E27FC236}">
                  <a16:creationId xmlns:a16="http://schemas.microsoft.com/office/drawing/2014/main" id="{41D70319-DF43-48D0-B001-1E6AC9187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6422" y="3962703"/>
              <a:ext cx="452362" cy="4523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A2BA0316-0112-4BFF-8816-1E706B4BABA2}"/>
              </a:ext>
            </a:extLst>
          </p:cNvPr>
          <p:cNvGrpSpPr/>
          <p:nvPr/>
        </p:nvGrpSpPr>
        <p:grpSpPr>
          <a:xfrm>
            <a:off x="8002625" y="3888602"/>
            <a:ext cx="635267" cy="600559"/>
            <a:chOff x="7084194" y="3888606"/>
            <a:chExt cx="635267" cy="600559"/>
          </a:xfrm>
        </p:grpSpPr>
        <p:sp>
          <p:nvSpPr>
            <p:cNvPr id="18" name="Rectangle: Rounded Corners 17">
              <a:extLst>
                <a:ext uri="{FF2B5EF4-FFF2-40B4-BE49-F238E27FC236}">
                  <a16:creationId xmlns:a16="http://schemas.microsoft.com/office/drawing/2014/main" id="{6F2554B5-19CF-45E7-8570-C48000C1358F}"/>
                </a:ext>
              </a:extLst>
            </p:cNvPr>
            <p:cNvSpPr/>
            <p:nvPr/>
          </p:nvSpPr>
          <p:spPr>
            <a:xfrm>
              <a:off x="7084194" y="3888606"/>
              <a:ext cx="635267" cy="60055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descr="Workflow Vector SVG Icon - SVG Repo">
              <a:extLst>
                <a:ext uri="{FF2B5EF4-FFF2-40B4-BE49-F238E27FC236}">
                  <a16:creationId xmlns:a16="http://schemas.microsoft.com/office/drawing/2014/main" id="{856CF291-632A-4938-B033-48B8C444D5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6422" y="3962703"/>
              <a:ext cx="452362" cy="4523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F0E02F15-F38F-4613-8914-422BA2FD9FC1}"/>
              </a:ext>
            </a:extLst>
          </p:cNvPr>
          <p:cNvGrpSpPr/>
          <p:nvPr/>
        </p:nvGrpSpPr>
        <p:grpSpPr>
          <a:xfrm>
            <a:off x="8919411" y="3888604"/>
            <a:ext cx="635267" cy="600559"/>
            <a:chOff x="7084194" y="3888606"/>
            <a:chExt cx="635267" cy="600559"/>
          </a:xfrm>
        </p:grpSpPr>
        <p:sp>
          <p:nvSpPr>
            <p:cNvPr id="21" name="Rectangle: Rounded Corners 20">
              <a:extLst>
                <a:ext uri="{FF2B5EF4-FFF2-40B4-BE49-F238E27FC236}">
                  <a16:creationId xmlns:a16="http://schemas.microsoft.com/office/drawing/2014/main" id="{37574B0A-C86F-4491-98B1-654543D8D715}"/>
                </a:ext>
              </a:extLst>
            </p:cNvPr>
            <p:cNvSpPr/>
            <p:nvPr/>
          </p:nvSpPr>
          <p:spPr>
            <a:xfrm>
              <a:off x="7084194" y="3888606"/>
              <a:ext cx="635267" cy="60055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 descr="Workflow Vector SVG Icon - SVG Repo">
              <a:extLst>
                <a:ext uri="{FF2B5EF4-FFF2-40B4-BE49-F238E27FC236}">
                  <a16:creationId xmlns:a16="http://schemas.microsoft.com/office/drawing/2014/main" id="{891F9605-CEA9-4457-AD63-5BE4703C68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6422" y="3962703"/>
              <a:ext cx="452362" cy="4523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2AA7BBA9-031D-43F4-8492-9F8A6EAEFC81}"/>
              </a:ext>
            </a:extLst>
          </p:cNvPr>
          <p:cNvGrpSpPr/>
          <p:nvPr/>
        </p:nvGrpSpPr>
        <p:grpSpPr>
          <a:xfrm>
            <a:off x="9755204" y="3893126"/>
            <a:ext cx="635267" cy="600559"/>
            <a:chOff x="7084194" y="3888606"/>
            <a:chExt cx="635267" cy="600559"/>
          </a:xfrm>
        </p:grpSpPr>
        <p:sp>
          <p:nvSpPr>
            <p:cNvPr id="24" name="Rectangle: Rounded Corners 23">
              <a:extLst>
                <a:ext uri="{FF2B5EF4-FFF2-40B4-BE49-F238E27FC236}">
                  <a16:creationId xmlns:a16="http://schemas.microsoft.com/office/drawing/2014/main" id="{47A46147-7CD6-4179-8498-F057F8F13CA2}"/>
                </a:ext>
              </a:extLst>
            </p:cNvPr>
            <p:cNvSpPr/>
            <p:nvPr/>
          </p:nvSpPr>
          <p:spPr>
            <a:xfrm>
              <a:off x="7084194" y="3888606"/>
              <a:ext cx="635267" cy="60055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 descr="Workflow Vector SVG Icon - SVG Repo">
              <a:extLst>
                <a:ext uri="{FF2B5EF4-FFF2-40B4-BE49-F238E27FC236}">
                  <a16:creationId xmlns:a16="http://schemas.microsoft.com/office/drawing/2014/main" id="{03903D3B-178B-4CF8-B9EE-D942EF3E93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6422" y="3962703"/>
              <a:ext cx="452362" cy="452362"/>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TextBox 15">
            <a:extLst>
              <a:ext uri="{FF2B5EF4-FFF2-40B4-BE49-F238E27FC236}">
                <a16:creationId xmlns:a16="http://schemas.microsoft.com/office/drawing/2014/main" id="{9FDDFF73-09C1-496F-B7BA-821866EBC031}"/>
              </a:ext>
            </a:extLst>
          </p:cNvPr>
          <p:cNvSpPr txBox="1"/>
          <p:nvPr/>
        </p:nvSpPr>
        <p:spPr>
          <a:xfrm>
            <a:off x="10668000" y="1964919"/>
            <a:ext cx="1013547" cy="276999"/>
          </a:xfrm>
          <a:prstGeom prst="rect">
            <a:avLst/>
          </a:prstGeom>
          <a:noFill/>
        </p:spPr>
        <p:txBody>
          <a:bodyPr wrap="none" rtlCol="0">
            <a:spAutoFit/>
          </a:bodyPr>
          <a:lstStyle/>
          <a:p>
            <a:r>
              <a:rPr lang="en-US" sz="1200" dirty="0"/>
              <a:t>Human Actor</a:t>
            </a:r>
          </a:p>
        </p:txBody>
      </p:sp>
    </p:spTree>
    <p:extLst>
      <p:ext uri="{BB962C8B-B14F-4D97-AF65-F5344CB8AC3E}">
        <p14:creationId xmlns:p14="http://schemas.microsoft.com/office/powerpoint/2010/main" val="15548462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6817B-55F0-4911-8070-A4F716D83080}"/>
              </a:ext>
            </a:extLst>
          </p:cNvPr>
          <p:cNvSpPr>
            <a:spLocks noGrp="1"/>
          </p:cNvSpPr>
          <p:nvPr>
            <p:ph type="title"/>
          </p:nvPr>
        </p:nvSpPr>
        <p:spPr>
          <a:xfrm>
            <a:off x="524741" y="620392"/>
            <a:ext cx="3808268" cy="5504688"/>
          </a:xfrm>
          <a:solidFill>
            <a:schemeClr val="accent1"/>
          </a:solidFill>
        </p:spPr>
        <p:txBody>
          <a:bodyPr>
            <a:normAutofit/>
          </a:bodyPr>
          <a:lstStyle/>
          <a:p>
            <a:r>
              <a:rPr lang="en-US" sz="6000" dirty="0">
                <a:solidFill>
                  <a:schemeClr val="bg1"/>
                </a:solidFill>
              </a:rPr>
              <a:t>Digital Worker  </a:t>
            </a:r>
          </a:p>
        </p:txBody>
      </p:sp>
      <p:graphicFrame>
        <p:nvGraphicFramePr>
          <p:cNvPr id="7" name="Content Placeholder 2">
            <a:extLst>
              <a:ext uri="{FF2B5EF4-FFF2-40B4-BE49-F238E27FC236}">
                <a16:creationId xmlns:a16="http://schemas.microsoft.com/office/drawing/2014/main" id="{00E09374-E507-4C14-9010-96AA2BC4FC06}"/>
              </a:ext>
            </a:extLst>
          </p:cNvPr>
          <p:cNvGraphicFramePr>
            <a:graphicFrameLocks noGrp="1"/>
          </p:cNvGraphicFramePr>
          <p:nvPr>
            <p:ph idx="1"/>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164764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93CF2-BCB9-457B-ABEF-945F30599D6D}"/>
              </a:ext>
            </a:extLst>
          </p:cNvPr>
          <p:cNvSpPr>
            <a:spLocks noGrp="1"/>
          </p:cNvSpPr>
          <p:nvPr>
            <p:ph type="title"/>
          </p:nvPr>
        </p:nvSpPr>
        <p:spPr>
          <a:xfrm>
            <a:off x="303944" y="228357"/>
            <a:ext cx="11353800" cy="1325563"/>
          </a:xfrm>
        </p:spPr>
        <p:txBody>
          <a:bodyPr/>
          <a:lstStyle/>
          <a:p>
            <a:r>
              <a:rPr lang="en-US" dirty="0"/>
              <a:t>Roadmap to E2E Intelligent Process Automation</a:t>
            </a:r>
          </a:p>
        </p:txBody>
      </p:sp>
      <p:pic>
        <p:nvPicPr>
          <p:cNvPr id="5" name="Picture 4">
            <a:extLst>
              <a:ext uri="{FF2B5EF4-FFF2-40B4-BE49-F238E27FC236}">
                <a16:creationId xmlns:a16="http://schemas.microsoft.com/office/drawing/2014/main" id="{582B049D-147E-4CA9-8F4D-456584D195FD}"/>
              </a:ext>
            </a:extLst>
          </p:cNvPr>
          <p:cNvPicPr>
            <a:picLocks noChangeAspect="1"/>
          </p:cNvPicPr>
          <p:nvPr/>
        </p:nvPicPr>
        <p:blipFill>
          <a:blip r:embed="rId2"/>
          <a:stretch>
            <a:fillRect/>
          </a:stretch>
        </p:blipFill>
        <p:spPr>
          <a:xfrm>
            <a:off x="177459" y="1586970"/>
            <a:ext cx="3347190" cy="3155921"/>
          </a:xfrm>
          <a:prstGeom prst="rect">
            <a:avLst/>
          </a:prstGeom>
        </p:spPr>
      </p:pic>
      <p:pic>
        <p:nvPicPr>
          <p:cNvPr id="7" name="Picture 6">
            <a:extLst>
              <a:ext uri="{FF2B5EF4-FFF2-40B4-BE49-F238E27FC236}">
                <a16:creationId xmlns:a16="http://schemas.microsoft.com/office/drawing/2014/main" id="{861854B7-EB83-4DD1-B68E-30121C3A2F4D}"/>
              </a:ext>
            </a:extLst>
          </p:cNvPr>
          <p:cNvPicPr>
            <a:picLocks noChangeAspect="1"/>
          </p:cNvPicPr>
          <p:nvPr/>
        </p:nvPicPr>
        <p:blipFill>
          <a:blip r:embed="rId3"/>
          <a:stretch>
            <a:fillRect/>
          </a:stretch>
        </p:blipFill>
        <p:spPr>
          <a:xfrm>
            <a:off x="4123595" y="1417554"/>
            <a:ext cx="3450558" cy="3325337"/>
          </a:xfrm>
          <a:prstGeom prst="rect">
            <a:avLst/>
          </a:prstGeom>
        </p:spPr>
      </p:pic>
      <p:pic>
        <p:nvPicPr>
          <p:cNvPr id="9" name="Picture 8">
            <a:extLst>
              <a:ext uri="{FF2B5EF4-FFF2-40B4-BE49-F238E27FC236}">
                <a16:creationId xmlns:a16="http://schemas.microsoft.com/office/drawing/2014/main" id="{8CE49098-A6D3-4100-997E-BB1BCDB99416}"/>
              </a:ext>
            </a:extLst>
          </p:cNvPr>
          <p:cNvPicPr>
            <a:picLocks noChangeAspect="1"/>
          </p:cNvPicPr>
          <p:nvPr/>
        </p:nvPicPr>
        <p:blipFill>
          <a:blip r:embed="rId4"/>
          <a:stretch>
            <a:fillRect/>
          </a:stretch>
        </p:blipFill>
        <p:spPr>
          <a:xfrm>
            <a:off x="7824680" y="1148240"/>
            <a:ext cx="3545903" cy="3478745"/>
          </a:xfrm>
          <a:prstGeom prst="rect">
            <a:avLst/>
          </a:prstGeom>
        </p:spPr>
      </p:pic>
      <p:grpSp>
        <p:nvGrpSpPr>
          <p:cNvPr id="11" name="Group 10">
            <a:extLst>
              <a:ext uri="{FF2B5EF4-FFF2-40B4-BE49-F238E27FC236}">
                <a16:creationId xmlns:a16="http://schemas.microsoft.com/office/drawing/2014/main" id="{CF439E83-D218-4227-A037-0D0501FDD5AD}"/>
              </a:ext>
            </a:extLst>
          </p:cNvPr>
          <p:cNvGrpSpPr/>
          <p:nvPr/>
        </p:nvGrpSpPr>
        <p:grpSpPr>
          <a:xfrm>
            <a:off x="3619152" y="2968600"/>
            <a:ext cx="585628" cy="685074"/>
            <a:chOff x="3047880" y="1833131"/>
            <a:chExt cx="585628" cy="685074"/>
          </a:xfrm>
        </p:grpSpPr>
        <p:sp>
          <p:nvSpPr>
            <p:cNvPr id="12" name="Arrow: Right 11">
              <a:extLst>
                <a:ext uri="{FF2B5EF4-FFF2-40B4-BE49-F238E27FC236}">
                  <a16:creationId xmlns:a16="http://schemas.microsoft.com/office/drawing/2014/main" id="{51CCB673-403B-449D-A1A9-E3829ABB2D10}"/>
                </a:ext>
              </a:extLst>
            </p:cNvPr>
            <p:cNvSpPr/>
            <p:nvPr/>
          </p:nvSpPr>
          <p:spPr>
            <a:xfrm>
              <a:off x="3047880" y="1833131"/>
              <a:ext cx="585628" cy="68507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3" name="Arrow: Right 4">
              <a:extLst>
                <a:ext uri="{FF2B5EF4-FFF2-40B4-BE49-F238E27FC236}">
                  <a16:creationId xmlns:a16="http://schemas.microsoft.com/office/drawing/2014/main" id="{E7DED1E1-B225-41D3-8D8F-F914CC8A0195}"/>
                </a:ext>
              </a:extLst>
            </p:cNvPr>
            <p:cNvSpPr txBox="1"/>
            <p:nvPr/>
          </p:nvSpPr>
          <p:spPr>
            <a:xfrm>
              <a:off x="3047880" y="1970146"/>
              <a:ext cx="409940" cy="4110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US" sz="2900" kern="1200"/>
            </a:p>
          </p:txBody>
        </p:sp>
      </p:grpSp>
      <p:grpSp>
        <p:nvGrpSpPr>
          <p:cNvPr id="16" name="Group 15">
            <a:extLst>
              <a:ext uri="{FF2B5EF4-FFF2-40B4-BE49-F238E27FC236}">
                <a16:creationId xmlns:a16="http://schemas.microsoft.com/office/drawing/2014/main" id="{9AF26EC7-89D4-4EE9-8A6A-464863B6770C}"/>
              </a:ext>
            </a:extLst>
          </p:cNvPr>
          <p:cNvGrpSpPr/>
          <p:nvPr/>
        </p:nvGrpSpPr>
        <p:grpSpPr>
          <a:xfrm>
            <a:off x="7414740" y="2993993"/>
            <a:ext cx="585628" cy="685074"/>
            <a:chOff x="3047880" y="1833131"/>
            <a:chExt cx="585628" cy="685074"/>
          </a:xfrm>
        </p:grpSpPr>
        <p:sp>
          <p:nvSpPr>
            <p:cNvPr id="17" name="Arrow: Right 16">
              <a:extLst>
                <a:ext uri="{FF2B5EF4-FFF2-40B4-BE49-F238E27FC236}">
                  <a16:creationId xmlns:a16="http://schemas.microsoft.com/office/drawing/2014/main" id="{E6523B2C-F456-4B1B-A7E5-71592288966B}"/>
                </a:ext>
              </a:extLst>
            </p:cNvPr>
            <p:cNvSpPr/>
            <p:nvPr/>
          </p:nvSpPr>
          <p:spPr>
            <a:xfrm>
              <a:off x="3047880" y="1833131"/>
              <a:ext cx="585628" cy="685074"/>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8" name="Arrow: Right 4">
              <a:extLst>
                <a:ext uri="{FF2B5EF4-FFF2-40B4-BE49-F238E27FC236}">
                  <a16:creationId xmlns:a16="http://schemas.microsoft.com/office/drawing/2014/main" id="{69502D7A-A6E9-416A-9927-BA30568E6922}"/>
                </a:ext>
              </a:extLst>
            </p:cNvPr>
            <p:cNvSpPr txBox="1"/>
            <p:nvPr/>
          </p:nvSpPr>
          <p:spPr>
            <a:xfrm>
              <a:off x="3047880" y="1970146"/>
              <a:ext cx="409940" cy="4110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US" sz="2900" kern="1200"/>
            </a:p>
          </p:txBody>
        </p:sp>
      </p:grpSp>
      <p:sp>
        <p:nvSpPr>
          <p:cNvPr id="31" name="TextBox 30">
            <a:extLst>
              <a:ext uri="{FF2B5EF4-FFF2-40B4-BE49-F238E27FC236}">
                <a16:creationId xmlns:a16="http://schemas.microsoft.com/office/drawing/2014/main" id="{AD11EB26-88DC-4A0D-9C42-CDF15E0A1235}"/>
              </a:ext>
            </a:extLst>
          </p:cNvPr>
          <p:cNvSpPr txBox="1"/>
          <p:nvPr/>
        </p:nvSpPr>
        <p:spPr>
          <a:xfrm>
            <a:off x="965771" y="6246688"/>
            <a:ext cx="5651291" cy="584775"/>
          </a:xfrm>
          <a:prstGeom prst="rect">
            <a:avLst/>
          </a:prstGeom>
          <a:noFill/>
        </p:spPr>
        <p:txBody>
          <a:bodyPr wrap="none" rtlCol="0">
            <a:spAutoFit/>
          </a:bodyPr>
          <a:lstStyle/>
          <a:p>
            <a:r>
              <a:rPr lang="en-US" sz="1400" i="1" dirty="0"/>
              <a:t>Source: Gartner “</a:t>
            </a:r>
            <a:r>
              <a:rPr lang="en-US" sz="1400" b="0" i="1" dirty="0">
                <a:solidFill>
                  <a:srgbClr val="212121"/>
                </a:solidFill>
                <a:latin typeface="Gartner sans"/>
              </a:rPr>
              <a:t>Move Beyond RPA to Deliver </a:t>
            </a:r>
            <a:r>
              <a:rPr lang="en-US" sz="1400" b="0" i="1" dirty="0" err="1">
                <a:solidFill>
                  <a:srgbClr val="212121"/>
                </a:solidFill>
                <a:latin typeface="Gartner sans"/>
              </a:rPr>
              <a:t>Hyperautomation</a:t>
            </a:r>
            <a:r>
              <a:rPr lang="en-US" sz="1400" b="0" i="1" dirty="0">
                <a:solidFill>
                  <a:srgbClr val="212121"/>
                </a:solidFill>
                <a:latin typeface="Gartner sans"/>
              </a:rPr>
              <a:t>”  Dec 2019</a:t>
            </a:r>
          </a:p>
          <a:p>
            <a:endParaRPr lang="en-US" dirty="0"/>
          </a:p>
        </p:txBody>
      </p:sp>
      <p:graphicFrame>
        <p:nvGraphicFramePr>
          <p:cNvPr id="33" name="Content Placeholder 14">
            <a:extLst>
              <a:ext uri="{FF2B5EF4-FFF2-40B4-BE49-F238E27FC236}">
                <a16:creationId xmlns:a16="http://schemas.microsoft.com/office/drawing/2014/main" id="{C005E11C-2F4C-414D-A33D-A89D08267EDB}"/>
              </a:ext>
            </a:extLst>
          </p:cNvPr>
          <p:cNvGraphicFramePr>
            <a:graphicFrameLocks/>
          </p:cNvGraphicFramePr>
          <p:nvPr/>
        </p:nvGraphicFramePr>
        <p:xfrm>
          <a:off x="2835163" y="4390650"/>
          <a:ext cx="6050795" cy="201844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6920214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CE31E-C60A-4963-98E7-8E336E37AF02}"/>
              </a:ext>
            </a:extLst>
          </p:cNvPr>
          <p:cNvSpPr>
            <a:spLocks noGrp="1"/>
          </p:cNvSpPr>
          <p:nvPr>
            <p:ph type="title"/>
          </p:nvPr>
        </p:nvSpPr>
        <p:spPr/>
        <p:txBody>
          <a:bodyPr/>
          <a:lstStyle/>
          <a:p>
            <a:r>
              <a:rPr lang="en-US" dirty="0"/>
              <a:t>Multiple Products – Competing/Collaborative?</a:t>
            </a:r>
          </a:p>
        </p:txBody>
      </p:sp>
      <p:graphicFrame>
        <p:nvGraphicFramePr>
          <p:cNvPr id="4" name="Content Placeholder 3">
            <a:extLst>
              <a:ext uri="{FF2B5EF4-FFF2-40B4-BE49-F238E27FC236}">
                <a16:creationId xmlns:a16="http://schemas.microsoft.com/office/drawing/2014/main" id="{11ACC6CE-B2F0-4A15-8ED7-BA79CEB7AA53}"/>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Graphic 4" descr="Robot outline">
            <a:extLst>
              <a:ext uri="{FF2B5EF4-FFF2-40B4-BE49-F238E27FC236}">
                <a16:creationId xmlns:a16="http://schemas.microsoft.com/office/drawing/2014/main" id="{2C64007D-402E-4D05-BB81-AC1FD0F47C9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0254" y="2150269"/>
            <a:ext cx="914400" cy="914400"/>
          </a:xfrm>
          <a:prstGeom prst="rect">
            <a:avLst/>
          </a:prstGeom>
        </p:spPr>
      </p:pic>
      <p:pic>
        <p:nvPicPr>
          <p:cNvPr id="6" name="Graphic 5" descr="Flowchart outline">
            <a:extLst>
              <a:ext uri="{FF2B5EF4-FFF2-40B4-BE49-F238E27FC236}">
                <a16:creationId xmlns:a16="http://schemas.microsoft.com/office/drawing/2014/main" id="{106BF524-CFD0-411E-85BD-CABBDC5DD42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8200" y="3429000"/>
            <a:ext cx="914400" cy="914400"/>
          </a:xfrm>
          <a:prstGeom prst="rect">
            <a:avLst/>
          </a:prstGeom>
        </p:spPr>
      </p:pic>
      <p:pic>
        <p:nvPicPr>
          <p:cNvPr id="7" name="Graphic 6" descr="Ui Ux outline">
            <a:extLst>
              <a:ext uri="{FF2B5EF4-FFF2-40B4-BE49-F238E27FC236}">
                <a16:creationId xmlns:a16="http://schemas.microsoft.com/office/drawing/2014/main" id="{472F66F1-5F02-4F9E-A214-1F5F70B1B78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64059" y="5032375"/>
            <a:ext cx="914400" cy="914400"/>
          </a:xfrm>
          <a:prstGeom prst="rect">
            <a:avLst/>
          </a:prstGeom>
        </p:spPr>
      </p:pic>
    </p:spTree>
    <p:extLst>
      <p:ext uri="{BB962C8B-B14F-4D97-AF65-F5344CB8AC3E}">
        <p14:creationId xmlns:p14="http://schemas.microsoft.com/office/powerpoint/2010/main" val="40111706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E290C-047B-41D2-BA51-C5269D30071B}"/>
              </a:ext>
            </a:extLst>
          </p:cNvPr>
          <p:cNvSpPr>
            <a:spLocks noGrp="1"/>
          </p:cNvSpPr>
          <p:nvPr>
            <p:ph type="title"/>
          </p:nvPr>
        </p:nvSpPr>
        <p:spPr/>
        <p:txBody>
          <a:bodyPr/>
          <a:lstStyle/>
          <a:p>
            <a:r>
              <a:rPr lang="en-US" dirty="0"/>
              <a:t>General Workflow to IPA</a:t>
            </a:r>
          </a:p>
        </p:txBody>
      </p:sp>
      <p:graphicFrame>
        <p:nvGraphicFramePr>
          <p:cNvPr id="5" name="Diagram 4">
            <a:extLst>
              <a:ext uri="{FF2B5EF4-FFF2-40B4-BE49-F238E27FC236}">
                <a16:creationId xmlns:a16="http://schemas.microsoft.com/office/drawing/2014/main" id="{380902D0-81D8-4905-9B0E-368C369AB294}"/>
              </a:ext>
            </a:extLst>
          </p:cNvPr>
          <p:cNvGraphicFramePr/>
          <p:nvPr/>
        </p:nvGraphicFramePr>
        <p:xfrm>
          <a:off x="567820" y="893995"/>
          <a:ext cx="11342669" cy="36985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Rounded Corners 4">
            <a:extLst>
              <a:ext uri="{FF2B5EF4-FFF2-40B4-BE49-F238E27FC236}">
                <a16:creationId xmlns:a16="http://schemas.microsoft.com/office/drawing/2014/main" id="{ECCBCC3E-B621-4A45-99EC-A6E4C6291D94}"/>
              </a:ext>
            </a:extLst>
          </p:cNvPr>
          <p:cNvSpPr txBox="1"/>
          <p:nvPr/>
        </p:nvSpPr>
        <p:spPr>
          <a:xfrm>
            <a:off x="1086657" y="5001825"/>
            <a:ext cx="3648708" cy="12653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r>
              <a:rPr lang="en-US" sz="6500" b="0" i="0" kern="1200" dirty="0">
                <a:solidFill>
                  <a:schemeClr val="accent1"/>
                </a:solidFill>
                <a:effectLst/>
                <a:latin typeface="Gartner sans"/>
              </a:rPr>
              <a:t>iBPMS</a:t>
            </a:r>
            <a:endParaRPr lang="en-US" sz="6500" kern="1200" dirty="0">
              <a:solidFill>
                <a:schemeClr val="accent1"/>
              </a:solidFill>
            </a:endParaRPr>
          </a:p>
        </p:txBody>
      </p:sp>
      <p:sp>
        <p:nvSpPr>
          <p:cNvPr id="9" name="Rectangle: Rounded Corners 4">
            <a:extLst>
              <a:ext uri="{FF2B5EF4-FFF2-40B4-BE49-F238E27FC236}">
                <a16:creationId xmlns:a16="http://schemas.microsoft.com/office/drawing/2014/main" id="{15981724-15E6-45F5-9CDF-CC6E5347E88D}"/>
              </a:ext>
            </a:extLst>
          </p:cNvPr>
          <p:cNvSpPr txBox="1"/>
          <p:nvPr/>
        </p:nvSpPr>
        <p:spPr>
          <a:xfrm>
            <a:off x="4689133" y="4988982"/>
            <a:ext cx="3648708" cy="12653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r>
              <a:rPr lang="en-US" sz="6500" b="0" i="0" kern="1200" dirty="0">
                <a:solidFill>
                  <a:schemeClr val="accent1"/>
                </a:solidFill>
                <a:effectLst/>
                <a:latin typeface="Gartner sans"/>
              </a:rPr>
              <a:t>LCAP</a:t>
            </a:r>
            <a:endParaRPr lang="en-US" sz="6500" kern="1200" dirty="0">
              <a:solidFill>
                <a:schemeClr val="accent1"/>
              </a:solidFill>
            </a:endParaRPr>
          </a:p>
        </p:txBody>
      </p:sp>
      <p:sp>
        <p:nvSpPr>
          <p:cNvPr id="10" name="Rectangle: Rounded Corners 4">
            <a:extLst>
              <a:ext uri="{FF2B5EF4-FFF2-40B4-BE49-F238E27FC236}">
                <a16:creationId xmlns:a16="http://schemas.microsoft.com/office/drawing/2014/main" id="{69762EF3-17C1-433D-A0CA-304CE71A239C}"/>
              </a:ext>
            </a:extLst>
          </p:cNvPr>
          <p:cNvSpPr txBox="1"/>
          <p:nvPr/>
        </p:nvSpPr>
        <p:spPr>
          <a:xfrm>
            <a:off x="8261781" y="4976139"/>
            <a:ext cx="3648708" cy="126537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r>
              <a:rPr lang="en-US" sz="6500" kern="1200" dirty="0">
                <a:solidFill>
                  <a:schemeClr val="accent1"/>
                </a:solidFill>
              </a:rPr>
              <a:t>RCA</a:t>
            </a:r>
          </a:p>
        </p:txBody>
      </p:sp>
      <p:sp>
        <p:nvSpPr>
          <p:cNvPr id="11" name="Right Brace 10">
            <a:extLst>
              <a:ext uri="{FF2B5EF4-FFF2-40B4-BE49-F238E27FC236}">
                <a16:creationId xmlns:a16="http://schemas.microsoft.com/office/drawing/2014/main" id="{EA73F9CA-22F9-4334-849F-3ABBE69E1EC9}"/>
              </a:ext>
            </a:extLst>
          </p:cNvPr>
          <p:cNvSpPr/>
          <p:nvPr/>
        </p:nvSpPr>
        <p:spPr>
          <a:xfrm rot="5400000">
            <a:off x="2540623" y="3058282"/>
            <a:ext cx="815082" cy="309079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e 11">
            <a:extLst>
              <a:ext uri="{FF2B5EF4-FFF2-40B4-BE49-F238E27FC236}">
                <a16:creationId xmlns:a16="http://schemas.microsoft.com/office/drawing/2014/main" id="{A46D3723-1F2D-4B4C-908A-0F7B0AF7EB49}"/>
              </a:ext>
            </a:extLst>
          </p:cNvPr>
          <p:cNvSpPr/>
          <p:nvPr/>
        </p:nvSpPr>
        <p:spPr>
          <a:xfrm rot="5400000">
            <a:off x="6189330" y="3058282"/>
            <a:ext cx="815082" cy="309079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e 12">
            <a:extLst>
              <a:ext uri="{FF2B5EF4-FFF2-40B4-BE49-F238E27FC236}">
                <a16:creationId xmlns:a16="http://schemas.microsoft.com/office/drawing/2014/main" id="{7D8CA15A-2286-45D5-9B56-7971C58DA0A9}"/>
              </a:ext>
            </a:extLst>
          </p:cNvPr>
          <p:cNvSpPr/>
          <p:nvPr/>
        </p:nvSpPr>
        <p:spPr>
          <a:xfrm rot="5400000">
            <a:off x="9534943" y="3058283"/>
            <a:ext cx="815082" cy="309079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083816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34758-9C30-4BDE-A2A2-A17F5ADD30A7}"/>
              </a:ext>
            </a:extLst>
          </p:cNvPr>
          <p:cNvSpPr>
            <a:spLocks noGrp="1"/>
          </p:cNvSpPr>
          <p:nvPr>
            <p:ph type="title"/>
          </p:nvPr>
        </p:nvSpPr>
        <p:spPr/>
        <p:txBody>
          <a:bodyPr/>
          <a:lstStyle/>
          <a:p>
            <a:r>
              <a:rPr lang="en-US" dirty="0"/>
              <a:t>Representative Vendors </a:t>
            </a:r>
          </a:p>
        </p:txBody>
      </p:sp>
      <p:graphicFrame>
        <p:nvGraphicFramePr>
          <p:cNvPr id="4" name="Table 11">
            <a:extLst>
              <a:ext uri="{FF2B5EF4-FFF2-40B4-BE49-F238E27FC236}">
                <a16:creationId xmlns:a16="http://schemas.microsoft.com/office/drawing/2014/main" id="{FC2B77D2-C499-42DE-99B9-18A9E9683BC0}"/>
              </a:ext>
            </a:extLst>
          </p:cNvPr>
          <p:cNvGraphicFramePr>
            <a:graphicFrameLocks noGrp="1"/>
          </p:cNvGraphicFramePr>
          <p:nvPr/>
        </p:nvGraphicFramePr>
        <p:xfrm>
          <a:off x="942939" y="1968528"/>
          <a:ext cx="8920252" cy="4686158"/>
        </p:xfrm>
        <a:graphic>
          <a:graphicData uri="http://schemas.openxmlformats.org/drawingml/2006/table">
            <a:tbl>
              <a:tblPr firstRow="1" bandRow="1">
                <a:tableStyleId>{5C22544A-7EE6-4342-B048-85BDC9FD1C3A}</a:tableStyleId>
              </a:tblPr>
              <a:tblGrid>
                <a:gridCol w="1882454">
                  <a:extLst>
                    <a:ext uri="{9D8B030D-6E8A-4147-A177-3AD203B41FA5}">
                      <a16:colId xmlns:a16="http://schemas.microsoft.com/office/drawing/2014/main" val="933427069"/>
                    </a:ext>
                  </a:extLst>
                </a:gridCol>
                <a:gridCol w="7037798">
                  <a:extLst>
                    <a:ext uri="{9D8B030D-6E8A-4147-A177-3AD203B41FA5}">
                      <a16:colId xmlns:a16="http://schemas.microsoft.com/office/drawing/2014/main" val="3306988372"/>
                    </a:ext>
                  </a:extLst>
                </a:gridCol>
              </a:tblGrid>
              <a:tr h="1005269">
                <a:tc>
                  <a:txBody>
                    <a:bodyPr/>
                    <a:lstStyle/>
                    <a:p>
                      <a:r>
                        <a:rPr lang="en-US" dirty="0"/>
                        <a:t>RPA</a:t>
                      </a:r>
                    </a:p>
                  </a:txBody>
                  <a:tcPr/>
                </a:tc>
                <a:tc>
                  <a:txBody>
                    <a:bodyPr/>
                    <a:lstStyle/>
                    <a:p>
                      <a:r>
                        <a:rPr lang="en-US" dirty="0"/>
                        <a:t>Automation Anywhere, UiPath</a:t>
                      </a:r>
                    </a:p>
                  </a:txBody>
                  <a:tcPr/>
                </a:tc>
                <a:extLst>
                  <a:ext uri="{0D108BD9-81ED-4DB2-BD59-A6C34878D82A}">
                    <a16:rowId xmlns:a16="http://schemas.microsoft.com/office/drawing/2014/main" val="576729775"/>
                  </a:ext>
                </a:extLst>
              </a:tr>
              <a:tr h="1005269">
                <a:tc>
                  <a:txBody>
                    <a:bodyPr/>
                    <a:lstStyle/>
                    <a:p>
                      <a:r>
                        <a:rPr lang="en-US" dirty="0"/>
                        <a:t>iBPMS</a:t>
                      </a:r>
                    </a:p>
                  </a:txBody>
                  <a:tcPr/>
                </a:tc>
                <a:tc>
                  <a:txBody>
                    <a:bodyPr/>
                    <a:lstStyle/>
                    <a:p>
                      <a:r>
                        <a:rPr lang="en-US" dirty="0" err="1"/>
                        <a:t>PegaSystems</a:t>
                      </a:r>
                      <a:r>
                        <a:rPr lang="en-US" dirty="0"/>
                        <a:t>, SAP, Appian, Flowable</a:t>
                      </a:r>
                    </a:p>
                  </a:txBody>
                  <a:tcPr/>
                </a:tc>
                <a:extLst>
                  <a:ext uri="{0D108BD9-81ED-4DB2-BD59-A6C34878D82A}">
                    <a16:rowId xmlns:a16="http://schemas.microsoft.com/office/drawing/2014/main" val="891951674"/>
                  </a:ext>
                </a:extLst>
              </a:tr>
              <a:tr h="808691">
                <a:tc>
                  <a:txBody>
                    <a:bodyPr/>
                    <a:lstStyle/>
                    <a:p>
                      <a:r>
                        <a:rPr lang="en-US" dirty="0"/>
                        <a:t>LCAP</a:t>
                      </a:r>
                    </a:p>
                  </a:txBody>
                  <a:tcPr/>
                </a:tc>
                <a:tc>
                  <a:txBody>
                    <a:bodyPr/>
                    <a:lstStyle/>
                    <a:p>
                      <a:r>
                        <a:rPr lang="en-US" dirty="0" err="1"/>
                        <a:t>Mendix</a:t>
                      </a:r>
                      <a:r>
                        <a:rPr lang="en-US" dirty="0"/>
                        <a:t>, </a:t>
                      </a:r>
                      <a:r>
                        <a:rPr lang="en-US" dirty="0" err="1"/>
                        <a:t>OutSystems</a:t>
                      </a:r>
                      <a:r>
                        <a:rPr lang="en-US" dirty="0"/>
                        <a:t>, Appian</a:t>
                      </a:r>
                    </a:p>
                  </a:txBody>
                  <a:tcPr/>
                </a:tc>
                <a:extLst>
                  <a:ext uri="{0D108BD9-81ED-4DB2-BD59-A6C34878D82A}">
                    <a16:rowId xmlns:a16="http://schemas.microsoft.com/office/drawing/2014/main" val="1667290341"/>
                  </a:ext>
                </a:extLst>
              </a:tr>
              <a:tr h="1866929">
                <a:tc>
                  <a:txBody>
                    <a:bodyPr/>
                    <a:lstStyle/>
                    <a:p>
                      <a:r>
                        <a:rPr lang="en-US" dirty="0"/>
                        <a:t>Integrated</a:t>
                      </a:r>
                    </a:p>
                  </a:txBody>
                  <a:tcPr/>
                </a:tc>
                <a:tc>
                  <a:txBody>
                    <a:bodyPr/>
                    <a:lstStyle/>
                    <a:p>
                      <a:r>
                        <a:rPr lang="en-US" dirty="0"/>
                        <a:t>IBM, Microsoft, SAP, </a:t>
                      </a:r>
                      <a:r>
                        <a:rPr lang="en-US" sz="1800" b="0" i="0" kern="1200" dirty="0">
                          <a:solidFill>
                            <a:schemeClr val="dk1"/>
                          </a:solidFill>
                          <a:effectLst/>
                          <a:latin typeface="+mn-lt"/>
                          <a:ea typeface="+mn-ea"/>
                          <a:cs typeface="+mn-cs"/>
                        </a:rPr>
                        <a:t>Appian (partnered with UiPath, Automation Anywhere and Blue Prism)</a:t>
                      </a:r>
                      <a:endParaRPr lang="en-US" dirty="0"/>
                    </a:p>
                  </a:txBody>
                  <a:tcPr/>
                </a:tc>
                <a:extLst>
                  <a:ext uri="{0D108BD9-81ED-4DB2-BD59-A6C34878D82A}">
                    <a16:rowId xmlns:a16="http://schemas.microsoft.com/office/drawing/2014/main" val="3385727097"/>
                  </a:ext>
                </a:extLst>
              </a:tr>
            </a:tbl>
          </a:graphicData>
        </a:graphic>
      </p:graphicFrame>
    </p:spTree>
    <p:extLst>
      <p:ext uri="{BB962C8B-B14F-4D97-AF65-F5344CB8AC3E}">
        <p14:creationId xmlns:p14="http://schemas.microsoft.com/office/powerpoint/2010/main" val="38679791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57B06-1B99-427A-8552-8D53833793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1D8738-CF3B-4DCE-82DE-75176B512479}"/>
              </a:ext>
            </a:extLst>
          </p:cNvPr>
          <p:cNvSpPr>
            <a:spLocks noGrp="1"/>
          </p:cNvSpPr>
          <p:nvPr>
            <p:ph idx="1"/>
          </p:nvPr>
        </p:nvSpPr>
        <p:spPr/>
        <p:txBody>
          <a:bodyPr>
            <a:normAutofit/>
          </a:bodyPr>
          <a:lstStyle/>
          <a:p>
            <a:pPr marL="0" indent="0">
              <a:buNone/>
            </a:pPr>
            <a:r>
              <a:rPr lang="zh-CN" altLang="en-US" sz="3600" b="1" dirty="0"/>
              <a:t>数字员工能力分级</a:t>
            </a:r>
            <a:endParaRPr lang="en-US" sz="3600" b="1" dirty="0"/>
          </a:p>
        </p:txBody>
      </p:sp>
    </p:spTree>
    <p:extLst>
      <p:ext uri="{BB962C8B-B14F-4D97-AF65-F5344CB8AC3E}">
        <p14:creationId xmlns:p14="http://schemas.microsoft.com/office/powerpoint/2010/main" val="16446346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EC8DF-D2AB-4843-AAD1-D8AB7640D05E}"/>
              </a:ext>
            </a:extLst>
          </p:cNvPr>
          <p:cNvSpPr>
            <a:spLocks noGrp="1"/>
          </p:cNvSpPr>
          <p:nvPr>
            <p:ph type="title"/>
          </p:nvPr>
        </p:nvSpPr>
        <p:spPr/>
        <p:txBody>
          <a:bodyPr>
            <a:normAutofit/>
          </a:bodyPr>
          <a:lstStyle/>
          <a:p>
            <a:r>
              <a:rPr lang="zh-CN" altLang="en-US" sz="3600" dirty="0"/>
              <a:t>业界没有主流观点如何对数字员工能力进行分级</a:t>
            </a:r>
            <a:endParaRPr lang="en-US" sz="3600" dirty="0"/>
          </a:p>
        </p:txBody>
      </p:sp>
      <p:sp>
        <p:nvSpPr>
          <p:cNvPr id="3" name="Content Placeholder 2">
            <a:extLst>
              <a:ext uri="{FF2B5EF4-FFF2-40B4-BE49-F238E27FC236}">
                <a16:creationId xmlns:a16="http://schemas.microsoft.com/office/drawing/2014/main" id="{08693E56-0C7D-41FC-AC94-246AFB9EC51C}"/>
              </a:ext>
            </a:extLst>
          </p:cNvPr>
          <p:cNvSpPr>
            <a:spLocks noGrp="1"/>
          </p:cNvSpPr>
          <p:nvPr>
            <p:ph idx="1"/>
          </p:nvPr>
        </p:nvSpPr>
        <p:spPr/>
        <p:txBody>
          <a:bodyPr/>
          <a:lstStyle/>
          <a:p>
            <a:pPr marL="0" indent="0">
              <a:buNone/>
            </a:pPr>
            <a:r>
              <a:rPr lang="zh-CN" altLang="en-US" dirty="0"/>
              <a:t>如果我们要自己定义， 以下几个维度可以考虑：</a:t>
            </a:r>
            <a:endParaRPr lang="en-US" altLang="zh-CN" dirty="0"/>
          </a:p>
          <a:p>
            <a:r>
              <a:rPr lang="zh-CN" altLang="en-US" dirty="0"/>
              <a:t>按自动驾驶分级抽象模型</a:t>
            </a:r>
            <a:endParaRPr lang="en-US" altLang="zh-CN" dirty="0"/>
          </a:p>
          <a:p>
            <a:r>
              <a:rPr lang="zh-CN" altLang="en-US" dirty="0"/>
              <a:t>按中国移动定义的网络运维任务分解业务模型</a:t>
            </a:r>
            <a:endParaRPr lang="en-US" altLang="zh-CN" dirty="0"/>
          </a:p>
          <a:p>
            <a:r>
              <a:rPr lang="zh-CN" altLang="en-US" dirty="0"/>
              <a:t>按数字员工的自动化智能化程度。 </a:t>
            </a:r>
            <a:endParaRPr lang="en-US" dirty="0"/>
          </a:p>
        </p:txBody>
      </p:sp>
    </p:spTree>
    <p:extLst>
      <p:ext uri="{BB962C8B-B14F-4D97-AF65-F5344CB8AC3E}">
        <p14:creationId xmlns:p14="http://schemas.microsoft.com/office/powerpoint/2010/main" val="494660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AE05B-4DB1-4380-B6E1-DBD348307A7C}"/>
              </a:ext>
            </a:extLst>
          </p:cNvPr>
          <p:cNvSpPr>
            <a:spLocks noGrp="1"/>
          </p:cNvSpPr>
          <p:nvPr>
            <p:ph type="title"/>
          </p:nvPr>
        </p:nvSpPr>
        <p:spPr/>
        <p:txBody>
          <a:bodyPr/>
          <a:lstStyle/>
          <a:p>
            <a:r>
              <a:rPr lang="zh-CN" altLang="en-US" dirty="0"/>
              <a:t>数字员工的特征</a:t>
            </a:r>
            <a:endParaRPr lang="en-US" dirty="0"/>
          </a:p>
        </p:txBody>
      </p:sp>
      <p:sp>
        <p:nvSpPr>
          <p:cNvPr id="3" name="Content Placeholder 2">
            <a:extLst>
              <a:ext uri="{FF2B5EF4-FFF2-40B4-BE49-F238E27FC236}">
                <a16:creationId xmlns:a16="http://schemas.microsoft.com/office/drawing/2014/main" id="{53E6863D-D72C-4E59-A6E5-6578E5465065}"/>
              </a:ext>
            </a:extLst>
          </p:cNvPr>
          <p:cNvSpPr>
            <a:spLocks noGrp="1"/>
          </p:cNvSpPr>
          <p:nvPr>
            <p:ph idx="1"/>
          </p:nvPr>
        </p:nvSpPr>
        <p:spPr>
          <a:xfrm>
            <a:off x="838200" y="1825625"/>
            <a:ext cx="4578627" cy="4351338"/>
          </a:xfrm>
        </p:spPr>
        <p:txBody>
          <a:bodyPr>
            <a:normAutofit fontScale="40000" lnSpcReduction="20000"/>
          </a:bodyPr>
          <a:lstStyle/>
          <a:p>
            <a:pPr>
              <a:lnSpc>
                <a:spcPct val="120000"/>
              </a:lnSpc>
            </a:pPr>
            <a:r>
              <a:rPr lang="zh-CN" altLang="en-US" dirty="0"/>
              <a:t>处理信息</a:t>
            </a:r>
            <a:endParaRPr lang="en-US" altLang="zh-CN" dirty="0"/>
          </a:p>
          <a:p>
            <a:pPr>
              <a:lnSpc>
                <a:spcPct val="120000"/>
              </a:lnSpc>
            </a:pPr>
            <a:r>
              <a:rPr lang="zh-CN" altLang="en-US" dirty="0"/>
              <a:t>执行任务</a:t>
            </a:r>
            <a:endParaRPr lang="en-US" altLang="zh-CN" dirty="0"/>
          </a:p>
          <a:p>
            <a:pPr>
              <a:lnSpc>
                <a:spcPct val="120000"/>
              </a:lnSpc>
            </a:pPr>
            <a:r>
              <a:rPr lang="zh-CN" altLang="en-US" dirty="0"/>
              <a:t>拟人工作方法</a:t>
            </a:r>
            <a:endParaRPr lang="en-US" altLang="zh-CN" dirty="0"/>
          </a:p>
          <a:p>
            <a:pPr>
              <a:lnSpc>
                <a:spcPct val="120000"/>
              </a:lnSpc>
            </a:pPr>
            <a:r>
              <a:rPr lang="zh-CN" altLang="en-US" dirty="0"/>
              <a:t>更高效，少错误，全时段，（</a:t>
            </a:r>
            <a:r>
              <a:rPr lang="en-US" altLang="zh-CN" dirty="0"/>
              <a:t>Fewer errors</a:t>
            </a:r>
            <a:r>
              <a:rPr lang="zh-CN" altLang="en-US" dirty="0"/>
              <a:t>， </a:t>
            </a:r>
            <a:r>
              <a:rPr lang="en-US" altLang="zh-CN" dirty="0"/>
              <a:t>Operate 24x7)</a:t>
            </a:r>
          </a:p>
          <a:p>
            <a:pPr>
              <a:lnSpc>
                <a:spcPct val="120000"/>
              </a:lnSpc>
            </a:pPr>
            <a:r>
              <a:rPr lang="zh-CN" altLang="en-US" dirty="0"/>
              <a:t>协同能力，组成团队解决更复杂的问题， 随着工作量和工作要求，弹性灵活组合</a:t>
            </a:r>
            <a:endParaRPr lang="en-US" altLang="zh-CN" dirty="0"/>
          </a:p>
          <a:p>
            <a:pPr>
              <a:lnSpc>
                <a:spcPct val="120000"/>
              </a:lnSpc>
            </a:pPr>
            <a:r>
              <a:rPr lang="zh-CN" altLang="en-US" dirty="0"/>
              <a:t>可以给人类员工提供信息，增强能力（</a:t>
            </a:r>
            <a:r>
              <a:rPr lang="en-US" altLang="zh-CN" dirty="0"/>
              <a:t>augment</a:t>
            </a:r>
            <a:r>
              <a:rPr lang="zh-CN" altLang="en-US" dirty="0"/>
              <a:t>），支持和协助人类员工完全任务。</a:t>
            </a:r>
            <a:endParaRPr lang="en-US" altLang="zh-CN" dirty="0"/>
          </a:p>
          <a:p>
            <a:pPr>
              <a:lnSpc>
                <a:spcPct val="120000"/>
              </a:lnSpc>
            </a:pPr>
            <a:r>
              <a:rPr lang="zh-CN" altLang="en-US" dirty="0"/>
              <a:t>可以在复杂的企业环境中工作，达到安全性（</a:t>
            </a:r>
            <a:r>
              <a:rPr lang="en-US" altLang="zh-CN" dirty="0"/>
              <a:t>Security</a:t>
            </a:r>
            <a:r>
              <a:rPr lang="zh-CN" altLang="en-US" dirty="0"/>
              <a:t>），扩展性（</a:t>
            </a:r>
            <a:r>
              <a:rPr lang="en-US" altLang="zh-CN" dirty="0"/>
              <a:t>Scalability</a:t>
            </a:r>
            <a:r>
              <a:rPr lang="zh-CN" altLang="en-US" dirty="0"/>
              <a:t>）智能性（</a:t>
            </a:r>
            <a:r>
              <a:rPr lang="en-US" altLang="zh-CN" dirty="0"/>
              <a:t>Intelligent</a:t>
            </a:r>
            <a:r>
              <a:rPr lang="zh-CN" altLang="en-US" dirty="0"/>
              <a:t>） 和易用性（</a:t>
            </a:r>
            <a:r>
              <a:rPr lang="en-US" altLang="zh-CN" dirty="0"/>
              <a:t>ease of</a:t>
            </a:r>
            <a:r>
              <a:rPr lang="zh-CN" altLang="en-US" dirty="0"/>
              <a:t> </a:t>
            </a:r>
            <a:r>
              <a:rPr lang="en-US" altLang="zh-CN" dirty="0"/>
              <a:t>use)</a:t>
            </a:r>
            <a:r>
              <a:rPr lang="zh-CN" altLang="en-US" dirty="0"/>
              <a:t>的要求。</a:t>
            </a:r>
            <a:endParaRPr lang="en-US" altLang="zh-CN" dirty="0"/>
          </a:p>
          <a:p>
            <a:pPr>
              <a:lnSpc>
                <a:spcPct val="120000"/>
              </a:lnSpc>
            </a:pPr>
            <a:r>
              <a:rPr lang="en-US" altLang="zh-CN" dirty="0"/>
              <a:t>Documentation of a task becomes the actual task. Change the document change the task instantly.  </a:t>
            </a:r>
            <a:r>
              <a:rPr lang="zh-CN" altLang="en-US" dirty="0"/>
              <a:t>数字员工具有敏捷（</a:t>
            </a:r>
            <a:r>
              <a:rPr lang="en-US" altLang="zh-CN" dirty="0"/>
              <a:t>agile</a:t>
            </a:r>
            <a:r>
              <a:rPr lang="zh-CN" altLang="en-US" dirty="0"/>
              <a:t>）， 安全（</a:t>
            </a:r>
            <a:r>
              <a:rPr lang="en-US" altLang="zh-CN" dirty="0"/>
              <a:t>secure</a:t>
            </a:r>
            <a:r>
              <a:rPr lang="zh-CN" altLang="en-US" dirty="0"/>
              <a:t>）和合规（</a:t>
            </a:r>
            <a:r>
              <a:rPr lang="en-US" altLang="zh-CN" dirty="0"/>
              <a:t>compliance</a:t>
            </a:r>
            <a:r>
              <a:rPr lang="zh-CN" altLang="en-US" dirty="0"/>
              <a:t>）</a:t>
            </a:r>
            <a:endParaRPr lang="en-US" altLang="zh-CN" dirty="0"/>
          </a:p>
          <a:p>
            <a:pPr>
              <a:lnSpc>
                <a:spcPct val="120000"/>
              </a:lnSpc>
            </a:pPr>
            <a:r>
              <a:rPr lang="zh-CN" altLang="en-US" dirty="0"/>
              <a:t>数字员工的一举一动全部有纪录，训练，修改，执行，参数，状态参数等等。使得更容易优化，理解行为，合规审计，责任鉴定。</a:t>
            </a:r>
            <a:endParaRPr lang="en-US" altLang="zh-CN" dirty="0"/>
          </a:p>
          <a:p>
            <a:pPr>
              <a:lnSpc>
                <a:spcPct val="120000"/>
              </a:lnSpc>
            </a:pPr>
            <a:endParaRPr lang="en-US" altLang="zh-CN" dirty="0"/>
          </a:p>
          <a:p>
            <a:pPr>
              <a:lnSpc>
                <a:spcPct val="120000"/>
              </a:lnSpc>
            </a:pPr>
            <a:endParaRPr lang="en-US" altLang="zh-CN" dirty="0"/>
          </a:p>
          <a:p>
            <a:pPr marL="0" indent="0">
              <a:lnSpc>
                <a:spcPct val="120000"/>
              </a:lnSpc>
              <a:buNone/>
            </a:pPr>
            <a:endParaRPr lang="en-US" altLang="zh-CN" dirty="0"/>
          </a:p>
        </p:txBody>
      </p:sp>
      <p:sp>
        <p:nvSpPr>
          <p:cNvPr id="5" name="TextBox 4">
            <a:extLst>
              <a:ext uri="{FF2B5EF4-FFF2-40B4-BE49-F238E27FC236}">
                <a16:creationId xmlns:a16="http://schemas.microsoft.com/office/drawing/2014/main" id="{ECC94526-78BD-4C46-805B-9F47993207A4}"/>
              </a:ext>
            </a:extLst>
          </p:cNvPr>
          <p:cNvSpPr txBox="1"/>
          <p:nvPr/>
        </p:nvSpPr>
        <p:spPr>
          <a:xfrm>
            <a:off x="1759226" y="6492875"/>
            <a:ext cx="4462247" cy="369332"/>
          </a:xfrm>
          <a:prstGeom prst="rect">
            <a:avLst/>
          </a:prstGeom>
          <a:noFill/>
        </p:spPr>
        <p:txBody>
          <a:bodyPr wrap="none" rtlCol="0">
            <a:spAutoFit/>
          </a:bodyPr>
          <a:lstStyle/>
          <a:p>
            <a:r>
              <a:rPr lang="en-US" altLang="zh-CN" dirty="0">
                <a:hlinkClick r:id="rId2"/>
              </a:rPr>
              <a:t>The evolution of the connected digital worker</a:t>
            </a:r>
            <a:endParaRPr lang="en-US" dirty="0"/>
          </a:p>
        </p:txBody>
      </p:sp>
      <p:pic>
        <p:nvPicPr>
          <p:cNvPr id="7" name="Picture 6">
            <a:extLst>
              <a:ext uri="{FF2B5EF4-FFF2-40B4-BE49-F238E27FC236}">
                <a16:creationId xmlns:a16="http://schemas.microsoft.com/office/drawing/2014/main" id="{EEDB1A39-4C2B-4196-98FB-BC32B122AC67}"/>
              </a:ext>
            </a:extLst>
          </p:cNvPr>
          <p:cNvPicPr>
            <a:picLocks noChangeAspect="1"/>
          </p:cNvPicPr>
          <p:nvPr/>
        </p:nvPicPr>
        <p:blipFill>
          <a:blip r:embed="rId3"/>
          <a:stretch>
            <a:fillRect/>
          </a:stretch>
        </p:blipFill>
        <p:spPr>
          <a:xfrm>
            <a:off x="6221473" y="1128848"/>
            <a:ext cx="2212526" cy="1393553"/>
          </a:xfrm>
          <a:prstGeom prst="rect">
            <a:avLst/>
          </a:prstGeom>
        </p:spPr>
      </p:pic>
      <p:pic>
        <p:nvPicPr>
          <p:cNvPr id="9" name="Picture 8">
            <a:extLst>
              <a:ext uri="{FF2B5EF4-FFF2-40B4-BE49-F238E27FC236}">
                <a16:creationId xmlns:a16="http://schemas.microsoft.com/office/drawing/2014/main" id="{B5417699-BF6E-4A9E-8557-0EA4109C2C24}"/>
              </a:ext>
            </a:extLst>
          </p:cNvPr>
          <p:cNvPicPr>
            <a:picLocks noChangeAspect="1"/>
          </p:cNvPicPr>
          <p:nvPr/>
        </p:nvPicPr>
        <p:blipFill>
          <a:blip r:embed="rId4"/>
          <a:stretch>
            <a:fillRect/>
          </a:stretch>
        </p:blipFill>
        <p:spPr>
          <a:xfrm>
            <a:off x="6096000" y="2952496"/>
            <a:ext cx="5592593" cy="2943470"/>
          </a:xfrm>
          <a:prstGeom prst="rect">
            <a:avLst/>
          </a:prstGeom>
        </p:spPr>
      </p:pic>
      <p:sp>
        <p:nvSpPr>
          <p:cNvPr id="12" name="TextBox 11">
            <a:extLst>
              <a:ext uri="{FF2B5EF4-FFF2-40B4-BE49-F238E27FC236}">
                <a16:creationId xmlns:a16="http://schemas.microsoft.com/office/drawing/2014/main" id="{26AB1EC7-5257-47F5-99AE-E3232F1E6FE3}"/>
              </a:ext>
            </a:extLst>
          </p:cNvPr>
          <p:cNvSpPr txBox="1"/>
          <p:nvPr/>
        </p:nvSpPr>
        <p:spPr>
          <a:xfrm>
            <a:off x="7633252" y="6033052"/>
            <a:ext cx="2778709" cy="369332"/>
          </a:xfrm>
          <a:prstGeom prst="rect">
            <a:avLst/>
          </a:prstGeom>
          <a:noFill/>
        </p:spPr>
        <p:txBody>
          <a:bodyPr wrap="none" rtlCol="0">
            <a:spAutoFit/>
          </a:bodyPr>
          <a:lstStyle/>
          <a:p>
            <a:r>
              <a:rPr lang="en-US" dirty="0"/>
              <a:t>IBM: </a:t>
            </a:r>
            <a:r>
              <a:rPr lang="en-US" dirty="0">
                <a:hlinkClick r:id="rId5"/>
              </a:rPr>
              <a:t>What is Digital Worker</a:t>
            </a:r>
            <a:endParaRPr lang="en-US" dirty="0"/>
          </a:p>
        </p:txBody>
      </p:sp>
      <p:sp>
        <p:nvSpPr>
          <p:cNvPr id="4" name="TextBox 3">
            <a:extLst>
              <a:ext uri="{FF2B5EF4-FFF2-40B4-BE49-F238E27FC236}">
                <a16:creationId xmlns:a16="http://schemas.microsoft.com/office/drawing/2014/main" id="{43C967BD-2784-4B03-B947-3F28B534400E}"/>
              </a:ext>
            </a:extLst>
          </p:cNvPr>
          <p:cNvSpPr txBox="1"/>
          <p:nvPr/>
        </p:nvSpPr>
        <p:spPr>
          <a:xfrm>
            <a:off x="8665015" y="1173535"/>
            <a:ext cx="3153174" cy="1231106"/>
          </a:xfrm>
          <a:prstGeom prst="rect">
            <a:avLst/>
          </a:prstGeom>
          <a:noFill/>
        </p:spPr>
        <p:txBody>
          <a:bodyPr wrap="square" rtlCol="0">
            <a:spAutoFit/>
          </a:bodyPr>
          <a:lstStyle/>
          <a:p>
            <a:pPr algn="ctr"/>
            <a:r>
              <a:rPr lang="zh-CN" altLang="en-US" dirty="0">
                <a:solidFill>
                  <a:srgbClr val="C00000"/>
                </a:solidFill>
              </a:rPr>
              <a:t>数字员工</a:t>
            </a:r>
            <a:endParaRPr lang="en-US" altLang="zh-CN" dirty="0">
              <a:solidFill>
                <a:srgbClr val="C00000"/>
              </a:solidFill>
            </a:endParaRPr>
          </a:p>
          <a:p>
            <a:pPr marL="742950" lvl="1" indent="-285750">
              <a:buFont typeface="Arial" panose="020B0604020202020204" pitchFamily="34" charset="0"/>
              <a:buChar char="•"/>
            </a:pPr>
            <a:r>
              <a:rPr lang="zh-CN" altLang="en-US" sz="1400" dirty="0">
                <a:solidFill>
                  <a:srgbClr val="C00000"/>
                </a:solidFill>
              </a:rPr>
              <a:t>承担特定角色 （</a:t>
            </a:r>
            <a:r>
              <a:rPr lang="en-US" altLang="zh-CN" sz="1400" dirty="0">
                <a:solidFill>
                  <a:srgbClr val="C00000"/>
                </a:solidFill>
              </a:rPr>
              <a:t>Roles</a:t>
            </a:r>
            <a:r>
              <a:rPr lang="zh-CN" altLang="en-US" sz="1400" dirty="0">
                <a:solidFill>
                  <a:srgbClr val="C00000"/>
                </a:solidFill>
              </a:rPr>
              <a:t>）</a:t>
            </a:r>
            <a:endParaRPr lang="en-US" altLang="zh-CN" sz="1400" dirty="0">
              <a:solidFill>
                <a:srgbClr val="C00000"/>
              </a:solidFill>
            </a:endParaRPr>
          </a:p>
          <a:p>
            <a:pPr marL="742950" lvl="1" indent="-285750">
              <a:buFont typeface="Arial" panose="020B0604020202020204" pitchFamily="34" charset="0"/>
              <a:buChar char="•"/>
            </a:pPr>
            <a:r>
              <a:rPr lang="zh-CN" altLang="en-US" sz="1400" dirty="0">
                <a:solidFill>
                  <a:srgbClr val="C00000"/>
                </a:solidFill>
              </a:rPr>
              <a:t>拥有特定技能 （</a:t>
            </a:r>
            <a:r>
              <a:rPr lang="en-US" altLang="zh-CN" sz="1400" dirty="0">
                <a:solidFill>
                  <a:srgbClr val="C00000"/>
                </a:solidFill>
              </a:rPr>
              <a:t>Skills</a:t>
            </a:r>
            <a:r>
              <a:rPr lang="zh-CN" altLang="en-US" sz="1400" dirty="0">
                <a:solidFill>
                  <a:srgbClr val="C00000"/>
                </a:solidFill>
              </a:rPr>
              <a:t>）</a:t>
            </a:r>
            <a:endParaRPr lang="en-US" altLang="zh-CN" sz="1400" dirty="0">
              <a:solidFill>
                <a:srgbClr val="C00000"/>
              </a:solidFill>
            </a:endParaRPr>
          </a:p>
          <a:p>
            <a:pPr marL="742950" lvl="1" indent="-285750">
              <a:buFont typeface="Arial" panose="020B0604020202020204" pitchFamily="34" charset="0"/>
              <a:buChar char="•"/>
            </a:pPr>
            <a:r>
              <a:rPr lang="zh-CN" altLang="en-US" sz="1400" dirty="0">
                <a:solidFill>
                  <a:srgbClr val="C00000"/>
                </a:solidFill>
              </a:rPr>
              <a:t>完成特定业务或商业场景（</a:t>
            </a:r>
            <a:r>
              <a:rPr lang="en-US" altLang="zh-CN" sz="1400" dirty="0">
                <a:solidFill>
                  <a:srgbClr val="C00000"/>
                </a:solidFill>
              </a:rPr>
              <a:t>scenarios</a:t>
            </a:r>
            <a:r>
              <a:rPr lang="zh-CN" altLang="en-US" sz="1400" dirty="0">
                <a:solidFill>
                  <a:srgbClr val="C00000"/>
                </a:solidFill>
              </a:rPr>
              <a:t>）</a:t>
            </a:r>
            <a:endParaRPr lang="en-US" sz="1400" dirty="0">
              <a:solidFill>
                <a:srgbClr val="C00000"/>
              </a:solidFill>
            </a:endParaRPr>
          </a:p>
        </p:txBody>
      </p:sp>
    </p:spTree>
    <p:extLst>
      <p:ext uri="{BB962C8B-B14F-4D97-AF65-F5344CB8AC3E}">
        <p14:creationId xmlns:p14="http://schemas.microsoft.com/office/powerpoint/2010/main" val="3372213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25EA4-9250-4D03-A02A-5C5DC574023D}"/>
              </a:ext>
            </a:extLst>
          </p:cNvPr>
          <p:cNvSpPr>
            <a:spLocks noGrp="1"/>
          </p:cNvSpPr>
          <p:nvPr>
            <p:ph type="title"/>
          </p:nvPr>
        </p:nvSpPr>
        <p:spPr/>
        <p:txBody>
          <a:bodyPr/>
          <a:lstStyle/>
          <a:p>
            <a:r>
              <a:rPr lang="zh-CN" altLang="en-US" dirty="0"/>
              <a:t>数字员工特点</a:t>
            </a:r>
            <a:r>
              <a:rPr lang="en-US" dirty="0"/>
              <a:t>What does digital worker do</a:t>
            </a:r>
          </a:p>
        </p:txBody>
      </p:sp>
      <p:sp>
        <p:nvSpPr>
          <p:cNvPr id="5" name="TextBox 4">
            <a:extLst>
              <a:ext uri="{FF2B5EF4-FFF2-40B4-BE49-F238E27FC236}">
                <a16:creationId xmlns:a16="http://schemas.microsoft.com/office/drawing/2014/main" id="{3D40BDD7-5A17-4006-BA79-D0153BC07C9E}"/>
              </a:ext>
            </a:extLst>
          </p:cNvPr>
          <p:cNvSpPr txBox="1"/>
          <p:nvPr/>
        </p:nvSpPr>
        <p:spPr>
          <a:xfrm>
            <a:off x="305628" y="1621114"/>
            <a:ext cx="7228233" cy="4247317"/>
          </a:xfrm>
          <a:prstGeom prst="rect">
            <a:avLst/>
          </a:prstGeom>
          <a:noFill/>
        </p:spPr>
        <p:txBody>
          <a:bodyPr wrap="square">
            <a:spAutoFit/>
          </a:bodyPr>
          <a:lstStyle/>
          <a:p>
            <a:r>
              <a:rPr lang="en-US" b="1" i="0" cap="all" dirty="0">
                <a:solidFill>
                  <a:srgbClr val="333333"/>
                </a:solidFill>
                <a:effectLst/>
                <a:latin typeface="museo_sans"/>
              </a:rPr>
              <a:t>WHAT DOES A DIGITAL WORKER DO?</a:t>
            </a:r>
          </a:p>
          <a:p>
            <a:pPr marL="285750" indent="-285750">
              <a:buFont typeface="Arial" panose="020B0604020202020204" pitchFamily="34" charset="0"/>
              <a:buChar char="•"/>
            </a:pPr>
            <a:r>
              <a:rPr lang="en-US" b="0" i="0" dirty="0">
                <a:solidFill>
                  <a:srgbClr val="333333"/>
                </a:solidFill>
                <a:effectLst/>
                <a:latin typeface="museo_sans"/>
              </a:rPr>
              <a:t>Digital Workers are virtual employees that enhance and augment human work by combining AI, machine learning, RPA, and analytics to automate business functions from end to end.</a:t>
            </a:r>
          </a:p>
          <a:p>
            <a:r>
              <a:rPr lang="en-US" b="1" i="0" dirty="0">
                <a:solidFill>
                  <a:srgbClr val="333333"/>
                </a:solidFill>
                <a:effectLst/>
                <a:latin typeface="museo_sans"/>
              </a:rPr>
              <a:t>Like a human employee</a:t>
            </a:r>
          </a:p>
          <a:p>
            <a:pPr marL="285750" indent="-285750">
              <a:buFont typeface="Arial" panose="020B0604020202020204" pitchFamily="34" charset="0"/>
              <a:buChar char="•"/>
            </a:pPr>
            <a:r>
              <a:rPr lang="en-US" b="0" i="0" dirty="0">
                <a:solidFill>
                  <a:srgbClr val="333333"/>
                </a:solidFill>
                <a:effectLst/>
                <a:latin typeface="museo_sans"/>
              </a:rPr>
              <a:t>Digital Workers perform multiple tasks in sets of sequences, such as systematically and regularly submitting invoices from beginning to end.</a:t>
            </a:r>
          </a:p>
          <a:p>
            <a:r>
              <a:rPr lang="en-US" b="1" i="0" dirty="0">
                <a:solidFill>
                  <a:srgbClr val="333333"/>
                </a:solidFill>
                <a:effectLst/>
                <a:latin typeface="museo_sans"/>
              </a:rPr>
              <a:t>Pre-built, downloadable, plug-and-play</a:t>
            </a:r>
          </a:p>
          <a:p>
            <a:pPr lvl="1"/>
            <a:r>
              <a:rPr lang="en-US" b="0" i="0" dirty="0">
                <a:solidFill>
                  <a:srgbClr val="333333"/>
                </a:solidFill>
                <a:effectLst/>
                <a:latin typeface="museo_sans"/>
              </a:rPr>
              <a:t>They are designed as pre-built, downloadable, plug-and-play digital personas, linking curated software robots with transactional, cognitive, and analytical abilities to emulate and connect with human workers.</a:t>
            </a:r>
          </a:p>
          <a:p>
            <a:r>
              <a:rPr lang="en-US" b="1" i="0" dirty="0">
                <a:solidFill>
                  <a:srgbClr val="333333"/>
                </a:solidFill>
                <a:effectLst/>
                <a:latin typeface="museo_sans"/>
              </a:rPr>
              <a:t>Learn &amp; prioritize</a:t>
            </a:r>
            <a:r>
              <a:rPr lang="en-US" b="1" dirty="0">
                <a:solidFill>
                  <a:srgbClr val="333333"/>
                </a:solidFill>
                <a:latin typeface="museo_sans"/>
              </a:rPr>
              <a:t> </a:t>
            </a:r>
            <a:r>
              <a:rPr lang="en-US" b="1" i="0" dirty="0">
                <a:solidFill>
                  <a:srgbClr val="333333"/>
                </a:solidFill>
                <a:effectLst/>
                <a:latin typeface="museo_sans"/>
              </a:rPr>
              <a:t>processes</a:t>
            </a:r>
          </a:p>
          <a:p>
            <a:pPr lvl="1"/>
            <a:r>
              <a:rPr lang="en-US" b="0" i="0" dirty="0">
                <a:solidFill>
                  <a:srgbClr val="333333"/>
                </a:solidFill>
                <a:effectLst/>
                <a:latin typeface="museo_sans"/>
              </a:rPr>
              <a:t>Over time, Digital Workers can learn to prioritize certain business and IT processes, allowing them to operate in roles such as </a:t>
            </a:r>
            <a:r>
              <a:rPr lang="en-US" b="0" i="0" u="none" strike="noStrike" dirty="0">
                <a:solidFill>
                  <a:srgbClr val="269BCD"/>
                </a:solidFill>
                <a:effectLst/>
                <a:latin typeface="museo_sans"/>
                <a:hlinkClick r:id="rId2" tooltip="Accounts Payable"/>
              </a:rPr>
              <a:t>accounts payable</a:t>
            </a:r>
            <a:r>
              <a:rPr lang="en-US" b="0" i="0" dirty="0">
                <a:solidFill>
                  <a:srgbClr val="333333"/>
                </a:solidFill>
                <a:effectLst/>
                <a:latin typeface="museo_sans"/>
              </a:rPr>
              <a:t> or IT operations specialist with little to no supervision.</a:t>
            </a:r>
          </a:p>
        </p:txBody>
      </p:sp>
      <p:sp>
        <p:nvSpPr>
          <p:cNvPr id="7" name="TextBox 6">
            <a:extLst>
              <a:ext uri="{FF2B5EF4-FFF2-40B4-BE49-F238E27FC236}">
                <a16:creationId xmlns:a16="http://schemas.microsoft.com/office/drawing/2014/main" id="{13AE257F-C6E2-4AFB-B537-DC8BD03C7C9E}"/>
              </a:ext>
            </a:extLst>
          </p:cNvPr>
          <p:cNvSpPr txBox="1"/>
          <p:nvPr/>
        </p:nvSpPr>
        <p:spPr>
          <a:xfrm>
            <a:off x="7985559" y="1957544"/>
            <a:ext cx="3900813" cy="3416320"/>
          </a:xfrm>
          <a:custGeom>
            <a:avLst/>
            <a:gdLst>
              <a:gd name="connsiteX0" fmla="*/ 0 w 3900813"/>
              <a:gd name="connsiteY0" fmla="*/ 0 h 3416320"/>
              <a:gd name="connsiteX1" fmla="*/ 635275 w 3900813"/>
              <a:gd name="connsiteY1" fmla="*/ 0 h 3416320"/>
              <a:gd name="connsiteX2" fmla="*/ 1114518 w 3900813"/>
              <a:gd name="connsiteY2" fmla="*/ 0 h 3416320"/>
              <a:gd name="connsiteX3" fmla="*/ 1593761 w 3900813"/>
              <a:gd name="connsiteY3" fmla="*/ 0 h 3416320"/>
              <a:gd name="connsiteX4" fmla="*/ 2229036 w 3900813"/>
              <a:gd name="connsiteY4" fmla="*/ 0 h 3416320"/>
              <a:gd name="connsiteX5" fmla="*/ 2708279 w 3900813"/>
              <a:gd name="connsiteY5" fmla="*/ 0 h 3416320"/>
              <a:gd name="connsiteX6" fmla="*/ 3304546 w 3900813"/>
              <a:gd name="connsiteY6" fmla="*/ 0 h 3416320"/>
              <a:gd name="connsiteX7" fmla="*/ 3900813 w 3900813"/>
              <a:gd name="connsiteY7" fmla="*/ 0 h 3416320"/>
              <a:gd name="connsiteX8" fmla="*/ 3900813 w 3900813"/>
              <a:gd name="connsiteY8" fmla="*/ 535223 h 3416320"/>
              <a:gd name="connsiteX9" fmla="*/ 3900813 w 3900813"/>
              <a:gd name="connsiteY9" fmla="*/ 1070447 h 3416320"/>
              <a:gd name="connsiteX10" fmla="*/ 3900813 w 3900813"/>
              <a:gd name="connsiteY10" fmla="*/ 1708160 h 3416320"/>
              <a:gd name="connsiteX11" fmla="*/ 3900813 w 3900813"/>
              <a:gd name="connsiteY11" fmla="*/ 2209220 h 3416320"/>
              <a:gd name="connsiteX12" fmla="*/ 3900813 w 3900813"/>
              <a:gd name="connsiteY12" fmla="*/ 2778607 h 3416320"/>
              <a:gd name="connsiteX13" fmla="*/ 3900813 w 3900813"/>
              <a:gd name="connsiteY13" fmla="*/ 3416320 h 3416320"/>
              <a:gd name="connsiteX14" fmla="*/ 3304546 w 3900813"/>
              <a:gd name="connsiteY14" fmla="*/ 3416320 h 3416320"/>
              <a:gd name="connsiteX15" fmla="*/ 2786295 w 3900813"/>
              <a:gd name="connsiteY15" fmla="*/ 3416320 h 3416320"/>
              <a:gd name="connsiteX16" fmla="*/ 2346060 w 3900813"/>
              <a:gd name="connsiteY16" fmla="*/ 3416320 h 3416320"/>
              <a:gd name="connsiteX17" fmla="*/ 1866818 w 3900813"/>
              <a:gd name="connsiteY17" fmla="*/ 3416320 h 3416320"/>
              <a:gd name="connsiteX18" fmla="*/ 1426583 w 3900813"/>
              <a:gd name="connsiteY18" fmla="*/ 3416320 h 3416320"/>
              <a:gd name="connsiteX19" fmla="*/ 830316 w 3900813"/>
              <a:gd name="connsiteY19" fmla="*/ 3416320 h 3416320"/>
              <a:gd name="connsiteX20" fmla="*/ 0 w 3900813"/>
              <a:gd name="connsiteY20" fmla="*/ 3416320 h 3416320"/>
              <a:gd name="connsiteX21" fmla="*/ 0 w 3900813"/>
              <a:gd name="connsiteY21" fmla="*/ 2915260 h 3416320"/>
              <a:gd name="connsiteX22" fmla="*/ 0 w 3900813"/>
              <a:gd name="connsiteY22" fmla="*/ 2448363 h 3416320"/>
              <a:gd name="connsiteX23" fmla="*/ 0 w 3900813"/>
              <a:gd name="connsiteY23" fmla="*/ 1947302 h 3416320"/>
              <a:gd name="connsiteX24" fmla="*/ 0 w 3900813"/>
              <a:gd name="connsiteY24" fmla="*/ 1309589 h 3416320"/>
              <a:gd name="connsiteX25" fmla="*/ 0 w 3900813"/>
              <a:gd name="connsiteY25" fmla="*/ 842692 h 3416320"/>
              <a:gd name="connsiteX26" fmla="*/ 0 w 3900813"/>
              <a:gd name="connsiteY26" fmla="*/ 0 h 3416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00813" h="3416320" extrusionOk="0">
                <a:moveTo>
                  <a:pt x="0" y="0"/>
                </a:moveTo>
                <a:cubicBezTo>
                  <a:pt x="283113" y="-53397"/>
                  <a:pt x="475197" y="60340"/>
                  <a:pt x="635275" y="0"/>
                </a:cubicBezTo>
                <a:cubicBezTo>
                  <a:pt x="795354" y="-60340"/>
                  <a:pt x="996920" y="31522"/>
                  <a:pt x="1114518" y="0"/>
                </a:cubicBezTo>
                <a:cubicBezTo>
                  <a:pt x="1232116" y="-31522"/>
                  <a:pt x="1380672" y="636"/>
                  <a:pt x="1593761" y="0"/>
                </a:cubicBezTo>
                <a:cubicBezTo>
                  <a:pt x="1806850" y="-636"/>
                  <a:pt x="2062931" y="57247"/>
                  <a:pt x="2229036" y="0"/>
                </a:cubicBezTo>
                <a:cubicBezTo>
                  <a:pt x="2395142" y="-57247"/>
                  <a:pt x="2590616" y="41684"/>
                  <a:pt x="2708279" y="0"/>
                </a:cubicBezTo>
                <a:cubicBezTo>
                  <a:pt x="2825942" y="-41684"/>
                  <a:pt x="3007734" y="36104"/>
                  <a:pt x="3304546" y="0"/>
                </a:cubicBezTo>
                <a:cubicBezTo>
                  <a:pt x="3601358" y="-36104"/>
                  <a:pt x="3720202" y="175"/>
                  <a:pt x="3900813" y="0"/>
                </a:cubicBezTo>
                <a:cubicBezTo>
                  <a:pt x="3957605" y="159128"/>
                  <a:pt x="3859206" y="392468"/>
                  <a:pt x="3900813" y="535223"/>
                </a:cubicBezTo>
                <a:cubicBezTo>
                  <a:pt x="3942420" y="677978"/>
                  <a:pt x="3887682" y="860701"/>
                  <a:pt x="3900813" y="1070447"/>
                </a:cubicBezTo>
                <a:cubicBezTo>
                  <a:pt x="3913944" y="1280193"/>
                  <a:pt x="3888202" y="1539184"/>
                  <a:pt x="3900813" y="1708160"/>
                </a:cubicBezTo>
                <a:cubicBezTo>
                  <a:pt x="3913424" y="1877136"/>
                  <a:pt x="3842083" y="2025138"/>
                  <a:pt x="3900813" y="2209220"/>
                </a:cubicBezTo>
                <a:cubicBezTo>
                  <a:pt x="3959543" y="2393302"/>
                  <a:pt x="3883567" y="2553713"/>
                  <a:pt x="3900813" y="2778607"/>
                </a:cubicBezTo>
                <a:cubicBezTo>
                  <a:pt x="3918059" y="3003501"/>
                  <a:pt x="3827819" y="3249852"/>
                  <a:pt x="3900813" y="3416320"/>
                </a:cubicBezTo>
                <a:cubicBezTo>
                  <a:pt x="3778601" y="3475286"/>
                  <a:pt x="3537913" y="3360304"/>
                  <a:pt x="3304546" y="3416320"/>
                </a:cubicBezTo>
                <a:cubicBezTo>
                  <a:pt x="3071179" y="3472336"/>
                  <a:pt x="3036879" y="3360423"/>
                  <a:pt x="2786295" y="3416320"/>
                </a:cubicBezTo>
                <a:cubicBezTo>
                  <a:pt x="2535711" y="3472217"/>
                  <a:pt x="2441600" y="3383979"/>
                  <a:pt x="2346060" y="3416320"/>
                </a:cubicBezTo>
                <a:cubicBezTo>
                  <a:pt x="2250520" y="3448661"/>
                  <a:pt x="1966417" y="3405847"/>
                  <a:pt x="1866818" y="3416320"/>
                </a:cubicBezTo>
                <a:cubicBezTo>
                  <a:pt x="1767219" y="3426793"/>
                  <a:pt x="1544936" y="3383074"/>
                  <a:pt x="1426583" y="3416320"/>
                </a:cubicBezTo>
                <a:cubicBezTo>
                  <a:pt x="1308230" y="3449566"/>
                  <a:pt x="1097437" y="3414620"/>
                  <a:pt x="830316" y="3416320"/>
                </a:cubicBezTo>
                <a:cubicBezTo>
                  <a:pt x="563195" y="3418020"/>
                  <a:pt x="370713" y="3358378"/>
                  <a:pt x="0" y="3416320"/>
                </a:cubicBezTo>
                <a:cubicBezTo>
                  <a:pt x="-26248" y="3294382"/>
                  <a:pt x="17277" y="3121612"/>
                  <a:pt x="0" y="2915260"/>
                </a:cubicBezTo>
                <a:cubicBezTo>
                  <a:pt x="-17277" y="2708908"/>
                  <a:pt x="52528" y="2604432"/>
                  <a:pt x="0" y="2448363"/>
                </a:cubicBezTo>
                <a:cubicBezTo>
                  <a:pt x="-52528" y="2292294"/>
                  <a:pt x="43460" y="2091082"/>
                  <a:pt x="0" y="1947302"/>
                </a:cubicBezTo>
                <a:cubicBezTo>
                  <a:pt x="-43460" y="1803522"/>
                  <a:pt x="59279" y="1611950"/>
                  <a:pt x="0" y="1309589"/>
                </a:cubicBezTo>
                <a:cubicBezTo>
                  <a:pt x="-59279" y="1007228"/>
                  <a:pt x="392" y="1072741"/>
                  <a:pt x="0" y="842692"/>
                </a:cubicBezTo>
                <a:cubicBezTo>
                  <a:pt x="-392" y="612643"/>
                  <a:pt x="6792" y="290100"/>
                  <a:pt x="0" y="0"/>
                </a:cubicBezTo>
                <a:close/>
              </a:path>
            </a:pathLst>
          </a:custGeom>
          <a:noFill/>
          <a:ln>
            <a:solidFill>
              <a:schemeClr val="tx1"/>
            </a:solidFill>
            <a:extLst>
              <a:ext uri="{C807C97D-BFC1-408E-A445-0C87EB9F89A2}">
                <ask:lineSketchStyleProps xmlns:ask="http://schemas.microsoft.com/office/drawing/2018/sketchyshapes" sd="3555900783">
                  <a:prstGeom prst="rect">
                    <a:avLst/>
                  </a:prstGeom>
                  <ask:type>
                    <ask:lineSketchScribble/>
                  </ask:type>
                </ask:lineSketchStyleProps>
              </a:ext>
            </a:extLst>
          </a:ln>
        </p:spPr>
        <p:txBody>
          <a:bodyPr wrap="square">
            <a:spAutoFit/>
          </a:bodyPr>
          <a:lstStyle/>
          <a:p>
            <a:pPr algn="ctr"/>
            <a:r>
              <a:rPr lang="en-US" b="0" i="0" cap="all" dirty="0">
                <a:solidFill>
                  <a:srgbClr val="C00000"/>
                </a:solidFill>
                <a:effectLst/>
                <a:latin typeface="museo_sans"/>
              </a:rPr>
              <a:t>FUTURE OF WORK</a:t>
            </a:r>
          </a:p>
          <a:p>
            <a:pPr algn="ctr"/>
            <a:r>
              <a:rPr lang="en-US" cap="all" dirty="0">
                <a:solidFill>
                  <a:srgbClr val="C00000"/>
                </a:solidFill>
                <a:latin typeface="museo_sans"/>
              </a:rPr>
              <a:t>=</a:t>
            </a:r>
            <a:endParaRPr lang="en-US" b="0" i="0" cap="all" dirty="0">
              <a:solidFill>
                <a:srgbClr val="C00000"/>
              </a:solidFill>
              <a:effectLst/>
              <a:latin typeface="museo_sans"/>
            </a:endParaRPr>
          </a:p>
          <a:p>
            <a:pPr algn="ctr"/>
            <a:r>
              <a:rPr lang="en-US" b="0" i="0" cap="all" dirty="0">
                <a:solidFill>
                  <a:srgbClr val="C00000"/>
                </a:solidFill>
                <a:effectLst/>
                <a:latin typeface="museo_sans"/>
              </a:rPr>
              <a:t> </a:t>
            </a:r>
            <a:r>
              <a:rPr lang="en-US" altLang="zh-CN" b="0" i="0" cap="all" dirty="0">
                <a:solidFill>
                  <a:srgbClr val="C00000"/>
                </a:solidFill>
                <a:effectLst/>
                <a:latin typeface="museo_sans"/>
              </a:rPr>
              <a:t>Human + DIGITAL WORKER TEAM</a:t>
            </a:r>
          </a:p>
          <a:p>
            <a:pPr algn="ctr"/>
            <a:r>
              <a:rPr lang="en-US" altLang="zh-CN" b="0" i="0" cap="all" dirty="0">
                <a:solidFill>
                  <a:srgbClr val="C00000"/>
                </a:solidFill>
                <a:effectLst/>
                <a:latin typeface="museo_sans"/>
              </a:rPr>
              <a:t> = </a:t>
            </a:r>
          </a:p>
          <a:p>
            <a:pPr algn="ctr"/>
            <a:r>
              <a:rPr lang="en-US" b="0" i="0" cap="all" dirty="0">
                <a:solidFill>
                  <a:srgbClr val="C00000"/>
                </a:solidFill>
                <a:effectLst/>
                <a:latin typeface="museo_sans"/>
              </a:rPr>
              <a:t>HUMAN POTENTIAL LIBERATED</a:t>
            </a:r>
          </a:p>
          <a:p>
            <a:pPr algn="ctr"/>
            <a:endParaRPr lang="en-US" b="0" i="0" dirty="0">
              <a:solidFill>
                <a:srgbClr val="333333"/>
              </a:solidFill>
              <a:effectLst/>
              <a:latin typeface="museo_sans"/>
            </a:endParaRPr>
          </a:p>
          <a:p>
            <a:pPr algn="ctr"/>
            <a:r>
              <a:rPr lang="en-US" b="0" i="0" dirty="0">
                <a:solidFill>
                  <a:srgbClr val="333333"/>
                </a:solidFill>
                <a:effectLst/>
                <a:latin typeface="museo_sans"/>
              </a:rPr>
              <a:t>The workforce of the future will be a seamless blend of human and virtual employees, each enhancing the other’s strengths and abilities. Human workers will focus on innovation, adding value, and pursuing new skills.</a:t>
            </a:r>
          </a:p>
        </p:txBody>
      </p:sp>
    </p:spTree>
    <p:extLst>
      <p:ext uri="{BB962C8B-B14F-4D97-AF65-F5344CB8AC3E}">
        <p14:creationId xmlns:p14="http://schemas.microsoft.com/office/powerpoint/2010/main" val="3529712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12866-7205-4D34-BF67-7113C901B562}"/>
              </a:ext>
            </a:extLst>
          </p:cNvPr>
          <p:cNvSpPr>
            <a:spLocks noGrp="1"/>
          </p:cNvSpPr>
          <p:nvPr>
            <p:ph type="title"/>
          </p:nvPr>
        </p:nvSpPr>
        <p:spPr/>
        <p:txBody>
          <a:bodyPr/>
          <a:lstStyle/>
          <a:p>
            <a:r>
              <a:rPr lang="zh-CN" altLang="en-US" dirty="0"/>
              <a:t>数字员工带来的机遇（</a:t>
            </a:r>
            <a:r>
              <a:rPr lang="en-US" altLang="zh-CN" dirty="0"/>
              <a:t>Opportunities</a:t>
            </a:r>
            <a:r>
              <a:rPr lang="zh-CN" altLang="en-US" dirty="0"/>
              <a:t>）</a:t>
            </a:r>
            <a:endParaRPr lang="en-US" dirty="0"/>
          </a:p>
        </p:txBody>
      </p:sp>
      <p:sp>
        <p:nvSpPr>
          <p:cNvPr id="3" name="Content Placeholder 2">
            <a:extLst>
              <a:ext uri="{FF2B5EF4-FFF2-40B4-BE49-F238E27FC236}">
                <a16:creationId xmlns:a16="http://schemas.microsoft.com/office/drawing/2014/main" id="{85A93F70-3E17-4DAA-BF5D-4F71B49A1EDF}"/>
              </a:ext>
            </a:extLst>
          </p:cNvPr>
          <p:cNvSpPr>
            <a:spLocks noGrp="1"/>
          </p:cNvSpPr>
          <p:nvPr>
            <p:ph idx="1"/>
          </p:nvPr>
        </p:nvSpPr>
        <p:spPr/>
        <p:txBody>
          <a:bodyPr>
            <a:normAutofit lnSpcReduction="10000"/>
          </a:bodyPr>
          <a:lstStyle/>
          <a:p>
            <a:r>
              <a:rPr lang="en-US" i="0" dirty="0">
                <a:solidFill>
                  <a:srgbClr val="000000"/>
                </a:solidFill>
                <a:effectLst/>
                <a:latin typeface="Titillium Web"/>
              </a:rPr>
              <a:t>Higher efficiency, better productivity, Faster processing speed </a:t>
            </a:r>
            <a:endParaRPr lang="en-US" dirty="0">
              <a:solidFill>
                <a:srgbClr val="000000"/>
              </a:solidFill>
              <a:latin typeface="Titillium Web"/>
            </a:endParaRPr>
          </a:p>
          <a:p>
            <a:r>
              <a:rPr lang="en-US" i="0" dirty="0">
                <a:solidFill>
                  <a:srgbClr val="000000"/>
                </a:solidFill>
                <a:effectLst/>
                <a:latin typeface="Titillium Web"/>
              </a:rPr>
              <a:t>Increased Quality,  absolute  accuracy</a:t>
            </a:r>
          </a:p>
          <a:p>
            <a:r>
              <a:rPr lang="en-US" i="0" dirty="0">
                <a:solidFill>
                  <a:srgbClr val="000000"/>
                </a:solidFill>
                <a:effectLst/>
                <a:latin typeface="Titillium Web"/>
              </a:rPr>
              <a:t>Easy to deploy, more accessible with cloud access</a:t>
            </a:r>
          </a:p>
          <a:p>
            <a:r>
              <a:rPr lang="en-US" altLang="zh-CN" dirty="0">
                <a:solidFill>
                  <a:srgbClr val="000000"/>
                </a:solidFill>
                <a:latin typeface="Titillium Web"/>
              </a:rPr>
              <a:t>Easy to</a:t>
            </a:r>
            <a:r>
              <a:rPr lang="zh-CN" altLang="en-US" dirty="0">
                <a:solidFill>
                  <a:srgbClr val="000000"/>
                </a:solidFill>
                <a:latin typeface="Titillium Web"/>
              </a:rPr>
              <a:t> </a:t>
            </a:r>
            <a:r>
              <a:rPr lang="en-US" altLang="zh-CN" dirty="0">
                <a:solidFill>
                  <a:srgbClr val="000000"/>
                </a:solidFill>
                <a:latin typeface="Titillium Web"/>
              </a:rPr>
              <a:t>scale,</a:t>
            </a:r>
            <a:r>
              <a:rPr lang="zh-CN" altLang="en-US" dirty="0">
                <a:solidFill>
                  <a:srgbClr val="000000"/>
                </a:solidFill>
                <a:latin typeface="Titillium Web"/>
              </a:rPr>
              <a:t> </a:t>
            </a:r>
            <a:r>
              <a:rPr lang="en-US" altLang="zh-CN" dirty="0">
                <a:solidFill>
                  <a:srgbClr val="000000"/>
                </a:solidFill>
                <a:latin typeface="Titillium Web"/>
              </a:rPr>
              <a:t>increased</a:t>
            </a:r>
            <a:r>
              <a:rPr lang="zh-CN" altLang="en-US" dirty="0">
                <a:solidFill>
                  <a:srgbClr val="000000"/>
                </a:solidFill>
                <a:latin typeface="Titillium Web"/>
              </a:rPr>
              <a:t> </a:t>
            </a:r>
            <a:r>
              <a:rPr lang="en-US" altLang="zh-CN" dirty="0">
                <a:solidFill>
                  <a:srgbClr val="000000"/>
                </a:solidFill>
                <a:latin typeface="Titillium Web"/>
              </a:rPr>
              <a:t>flexibility and growth</a:t>
            </a:r>
            <a:endParaRPr lang="en-US" i="0" dirty="0">
              <a:solidFill>
                <a:srgbClr val="000000"/>
              </a:solidFill>
              <a:effectLst/>
              <a:latin typeface="Titillium Web"/>
            </a:endParaRPr>
          </a:p>
          <a:p>
            <a:r>
              <a:rPr lang="en-US" i="0" dirty="0">
                <a:solidFill>
                  <a:srgbClr val="000000"/>
                </a:solidFill>
                <a:effectLst/>
                <a:latin typeface="Titillium Web"/>
              </a:rPr>
              <a:t>Improve data accuracy,  real time integration</a:t>
            </a:r>
          </a:p>
          <a:p>
            <a:r>
              <a:rPr lang="en-US" i="0" dirty="0">
                <a:solidFill>
                  <a:srgbClr val="000000"/>
                </a:solidFill>
                <a:effectLst/>
                <a:latin typeface="Titillium Web"/>
              </a:rPr>
              <a:t>Risk management and controls</a:t>
            </a:r>
          </a:p>
          <a:p>
            <a:r>
              <a:rPr lang="en-US" dirty="0">
                <a:solidFill>
                  <a:srgbClr val="000000"/>
                </a:solidFill>
                <a:latin typeface="Titillium Web"/>
              </a:rPr>
              <a:t>Utilize the best practice</a:t>
            </a:r>
          </a:p>
          <a:p>
            <a:r>
              <a:rPr lang="en-US" dirty="0">
                <a:solidFill>
                  <a:srgbClr val="000000"/>
                </a:solidFill>
                <a:latin typeface="Titillium Web"/>
              </a:rPr>
              <a:t>Enhanced customer experience</a:t>
            </a:r>
          </a:p>
          <a:p>
            <a:r>
              <a:rPr lang="en-US" i="0" dirty="0">
                <a:solidFill>
                  <a:srgbClr val="000000"/>
                </a:solidFill>
                <a:effectLst/>
                <a:latin typeface="Titillium Web"/>
              </a:rPr>
              <a:t>Reduce cost</a:t>
            </a:r>
          </a:p>
          <a:p>
            <a:endParaRPr lang="en-US" b="1" i="0" dirty="0">
              <a:solidFill>
                <a:srgbClr val="000000"/>
              </a:solidFill>
              <a:effectLst/>
              <a:latin typeface="Titillium Web"/>
            </a:endParaRPr>
          </a:p>
          <a:p>
            <a:pPr marL="0" indent="0">
              <a:buNone/>
            </a:pPr>
            <a:endParaRPr lang="en-US" dirty="0"/>
          </a:p>
        </p:txBody>
      </p:sp>
      <p:pic>
        <p:nvPicPr>
          <p:cNvPr id="5" name="Picture 4">
            <a:extLst>
              <a:ext uri="{FF2B5EF4-FFF2-40B4-BE49-F238E27FC236}">
                <a16:creationId xmlns:a16="http://schemas.microsoft.com/office/drawing/2014/main" id="{4D23E791-6C4A-4941-916B-894E05BC48E5}"/>
              </a:ext>
            </a:extLst>
          </p:cNvPr>
          <p:cNvPicPr>
            <a:picLocks noChangeAspect="1"/>
          </p:cNvPicPr>
          <p:nvPr/>
        </p:nvPicPr>
        <p:blipFill>
          <a:blip r:embed="rId2"/>
          <a:stretch>
            <a:fillRect/>
          </a:stretch>
        </p:blipFill>
        <p:spPr>
          <a:xfrm>
            <a:off x="7341246" y="3875314"/>
            <a:ext cx="3689611" cy="2436586"/>
          </a:xfrm>
          <a:prstGeom prst="rect">
            <a:avLst/>
          </a:prstGeom>
        </p:spPr>
      </p:pic>
    </p:spTree>
    <p:extLst>
      <p:ext uri="{BB962C8B-B14F-4D97-AF65-F5344CB8AC3E}">
        <p14:creationId xmlns:p14="http://schemas.microsoft.com/office/powerpoint/2010/main" val="31460882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12866-7205-4D34-BF67-7113C901B562}"/>
              </a:ext>
            </a:extLst>
          </p:cNvPr>
          <p:cNvSpPr>
            <a:spLocks noGrp="1"/>
          </p:cNvSpPr>
          <p:nvPr>
            <p:ph type="title"/>
          </p:nvPr>
        </p:nvSpPr>
        <p:spPr/>
        <p:txBody>
          <a:bodyPr/>
          <a:lstStyle/>
          <a:p>
            <a:r>
              <a:rPr lang="zh-CN" altLang="en-US" dirty="0"/>
              <a:t>数字员工挑战 </a:t>
            </a:r>
            <a:r>
              <a:rPr lang="en-US" altLang="zh-CN" dirty="0"/>
              <a:t>(Challenges)</a:t>
            </a:r>
            <a:endParaRPr lang="en-US" dirty="0"/>
          </a:p>
        </p:txBody>
      </p:sp>
      <p:sp>
        <p:nvSpPr>
          <p:cNvPr id="3" name="Content Placeholder 2">
            <a:extLst>
              <a:ext uri="{FF2B5EF4-FFF2-40B4-BE49-F238E27FC236}">
                <a16:creationId xmlns:a16="http://schemas.microsoft.com/office/drawing/2014/main" id="{85A93F70-3E17-4DAA-BF5D-4F71B49A1EDF}"/>
              </a:ext>
            </a:extLst>
          </p:cNvPr>
          <p:cNvSpPr>
            <a:spLocks noGrp="1"/>
          </p:cNvSpPr>
          <p:nvPr>
            <p:ph idx="1"/>
          </p:nvPr>
        </p:nvSpPr>
        <p:spPr>
          <a:xfrm>
            <a:off x="838200" y="1825625"/>
            <a:ext cx="10263996" cy="3229454"/>
          </a:xfrm>
        </p:spPr>
        <p:txBody>
          <a:bodyPr>
            <a:normAutofit fontScale="77500" lnSpcReduction="20000"/>
          </a:bodyPr>
          <a:lstStyle/>
          <a:p>
            <a:pPr algn="l" fontAlgn="base">
              <a:buFont typeface="Arial" panose="020B0604020202020204" pitchFamily="34" charset="0"/>
              <a:buChar char="•"/>
            </a:pPr>
            <a:r>
              <a:rPr lang="en-US" b="0" i="0" dirty="0">
                <a:solidFill>
                  <a:srgbClr val="525252"/>
                </a:solidFill>
                <a:effectLst/>
                <a:latin typeface="IBM Plex Sans"/>
              </a:rPr>
              <a:t>Not enough tasks to automate, making it difficult to justify the cost of a digital worker</a:t>
            </a:r>
          </a:p>
          <a:p>
            <a:pPr algn="l" fontAlgn="base">
              <a:buFont typeface="Arial" panose="020B0604020202020204" pitchFamily="34" charset="0"/>
              <a:buChar char="•"/>
            </a:pPr>
            <a:r>
              <a:rPr lang="en-US" b="0" i="0" dirty="0">
                <a:solidFill>
                  <a:srgbClr val="525252"/>
                </a:solidFill>
                <a:effectLst/>
                <a:latin typeface="IBM Plex Sans"/>
              </a:rPr>
              <a:t>Technology may struggle with some unstructured data sources and </a:t>
            </a:r>
            <a:r>
              <a:rPr lang="en-US" b="0" i="0" dirty="0">
                <a:solidFill>
                  <a:schemeClr val="accent2"/>
                </a:solidFill>
                <a:effectLst/>
                <a:latin typeface="IBM Plex Sans"/>
              </a:rPr>
              <a:t>reasoning skills</a:t>
            </a:r>
          </a:p>
          <a:p>
            <a:pPr algn="l" fontAlgn="base">
              <a:buFont typeface="Arial" panose="020B0604020202020204" pitchFamily="34" charset="0"/>
              <a:buChar char="•"/>
            </a:pPr>
            <a:r>
              <a:rPr lang="en-US" b="0" i="0" dirty="0">
                <a:solidFill>
                  <a:srgbClr val="525252"/>
                </a:solidFill>
                <a:effectLst/>
                <a:latin typeface="IBM Plex Sans"/>
              </a:rPr>
              <a:t>Gathering information for documentation purposes can be costly and resource intensive</a:t>
            </a:r>
          </a:p>
          <a:p>
            <a:pPr algn="l" fontAlgn="base">
              <a:buFont typeface="Arial" panose="020B0604020202020204" pitchFamily="34" charset="0"/>
              <a:buChar char="•"/>
            </a:pPr>
            <a:r>
              <a:rPr lang="en-US" b="0" i="0" dirty="0">
                <a:solidFill>
                  <a:srgbClr val="525252"/>
                </a:solidFill>
                <a:effectLst/>
                <a:latin typeface="IBM Plex Sans"/>
              </a:rPr>
              <a:t>Scaling can be difficult if digital workers are not designed to be configurable and adaptable</a:t>
            </a:r>
          </a:p>
          <a:p>
            <a:pPr algn="l" fontAlgn="base">
              <a:buFont typeface="Arial" panose="020B0604020202020204" pitchFamily="34" charset="0"/>
              <a:buChar char="•"/>
            </a:pPr>
            <a:r>
              <a:rPr lang="en-US" dirty="0">
                <a:solidFill>
                  <a:schemeClr val="accent2"/>
                </a:solidFill>
                <a:latin typeface="IBM Plex Sans"/>
              </a:rPr>
              <a:t>Underline supporting system not enough intelligence and autonomy which hinder digital worker’s capability to deal with high ROI business scenarios. </a:t>
            </a:r>
            <a:endParaRPr lang="en-US" b="0" i="0" dirty="0">
              <a:solidFill>
                <a:schemeClr val="accent2"/>
              </a:solidFill>
              <a:effectLst/>
              <a:latin typeface="IBM Plex Sans"/>
            </a:endParaRPr>
          </a:p>
          <a:p>
            <a:pPr marL="0" indent="0">
              <a:buNone/>
            </a:pPr>
            <a:endParaRPr lang="en-US" b="1" i="0" dirty="0">
              <a:solidFill>
                <a:srgbClr val="000000"/>
              </a:solidFill>
              <a:effectLst/>
              <a:latin typeface="Titillium Web"/>
            </a:endParaRPr>
          </a:p>
          <a:p>
            <a:pPr marL="0" indent="0">
              <a:buNone/>
            </a:pPr>
            <a:r>
              <a:rPr lang="en-US" dirty="0">
                <a:hlinkClick r:id="rId2"/>
              </a:rPr>
              <a:t>https://www.ibm.com/cloud/learn/digital-worker</a:t>
            </a:r>
            <a:endParaRPr lang="en-US" dirty="0"/>
          </a:p>
        </p:txBody>
      </p:sp>
    </p:spTree>
    <p:extLst>
      <p:ext uri="{BB962C8B-B14F-4D97-AF65-F5344CB8AC3E}">
        <p14:creationId xmlns:p14="http://schemas.microsoft.com/office/powerpoint/2010/main" val="14066678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11478</TotalTime>
  <Words>4325</Words>
  <Application>Microsoft Office PowerPoint</Application>
  <PresentationFormat>Widescreen</PresentationFormat>
  <Paragraphs>484</Paragraphs>
  <Slides>56</Slides>
  <Notes>2</Notes>
  <HiddenSlides>7</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56</vt:i4>
      </vt:variant>
    </vt:vector>
  </HeadingPairs>
  <TitlesOfParts>
    <vt:vector size="69" baseType="lpstr">
      <vt:lpstr>Fira Sans</vt:lpstr>
      <vt:lpstr>Gartner sans</vt:lpstr>
      <vt:lpstr>IBM Plex Sans</vt:lpstr>
      <vt:lpstr>Lato</vt:lpstr>
      <vt:lpstr>Montserrat</vt:lpstr>
      <vt:lpstr>museo_sans</vt:lpstr>
      <vt:lpstr>PTRootUI</vt:lpstr>
      <vt:lpstr>Titillium Web</vt:lpstr>
      <vt:lpstr>Arial</vt:lpstr>
      <vt:lpstr>Calibri</vt:lpstr>
      <vt:lpstr>Calibri Light</vt:lpstr>
      <vt:lpstr>Constantia</vt:lpstr>
      <vt:lpstr>Office Theme</vt:lpstr>
      <vt:lpstr>数字员工洞察参考 </vt:lpstr>
      <vt:lpstr>Outline</vt:lpstr>
      <vt:lpstr>PowerPoint Presentation</vt:lpstr>
      <vt:lpstr>数字员工定义</vt:lpstr>
      <vt:lpstr>Digital Worker</vt:lpstr>
      <vt:lpstr>数字员工的特征</vt:lpstr>
      <vt:lpstr>数字员工特点What does digital worker do</vt:lpstr>
      <vt:lpstr>数字员工带来的机遇（Opportunities）</vt:lpstr>
      <vt:lpstr>数字员工挑战 (Challenges)</vt:lpstr>
      <vt:lpstr>PowerPoint Presentation</vt:lpstr>
      <vt:lpstr>自动化发展历程 </vt:lpstr>
      <vt:lpstr>数字员工发展3个阶段</vt:lpstr>
      <vt:lpstr>PowerPoint Presentation</vt:lpstr>
      <vt:lpstr>Automation Evolution</vt:lpstr>
      <vt:lpstr>RPA (bots) now  IPA (digital worker) next</vt:lpstr>
      <vt:lpstr>Automation Evolution</vt:lpstr>
      <vt:lpstr>PowerPoint Presentation</vt:lpstr>
      <vt:lpstr>数字员工的主要业界应用 </vt:lpstr>
      <vt:lpstr>数字员工已经部署而且高速发展 （Digital workers are spreading rapidly worldwide）</vt:lpstr>
      <vt:lpstr>PowerPoint Presentation</vt:lpstr>
      <vt:lpstr>两类厂商提供通用数字员工产品</vt:lpstr>
      <vt:lpstr>主要RPA厂商都把数字员工作为RPA发展的下一个阶段</vt:lpstr>
      <vt:lpstr>RPA (bots) now  IPA (digital worker) next</vt:lpstr>
      <vt:lpstr>数字员工市场 Digital Worker Market Place Example: Automation Anywhere</vt:lpstr>
      <vt:lpstr>AI 厂商也提供数字员工</vt:lpstr>
      <vt:lpstr>数字员工角色案例： Amelia ITSM Digital Workers</vt:lpstr>
      <vt:lpstr>数字员工技能案例：Amelia 网络管理员</vt:lpstr>
      <vt:lpstr>Amelia 数字员工角色样本</vt:lpstr>
      <vt:lpstr>PowerPoint Presentation</vt:lpstr>
      <vt:lpstr>数字员工使用效果案例</vt:lpstr>
      <vt:lpstr>PowerPoint Presentation</vt:lpstr>
      <vt:lpstr>数字员工商业模式案例 </vt:lpstr>
      <vt:lpstr>Digital Worker  vs RPA</vt:lpstr>
      <vt:lpstr>Example: IPSoft’s Amelia </vt:lpstr>
      <vt:lpstr>PowerPoint Presentation</vt:lpstr>
      <vt:lpstr>数字员工不是简单的软件机器人</vt:lpstr>
      <vt:lpstr>PowerPoint Presentation</vt:lpstr>
      <vt:lpstr>下一代运维模式的关键是以客户（人）为中心的设计</vt:lpstr>
      <vt:lpstr>PowerPoint Presentation</vt:lpstr>
      <vt:lpstr>数字员工高级能力给企业的赋能</vt:lpstr>
      <vt:lpstr>PowerPoint Presentation</vt:lpstr>
      <vt:lpstr>建立数字员工流程</vt:lpstr>
      <vt:lpstr>Digital Worker Integration Strategy 1/3  IBM Research Summary</vt:lpstr>
      <vt:lpstr>Digital Worker Integration Strategy 2/3  IBM Research Summary</vt:lpstr>
      <vt:lpstr>Digital Worker Integration Strategy 3/3  IBM Research Summary</vt:lpstr>
      <vt:lpstr>PowerPoint Presentation</vt:lpstr>
      <vt:lpstr>评估数字员工安全性影响Digital Worker Impact Evaluations</vt:lpstr>
      <vt:lpstr>PowerPoint Presentation</vt:lpstr>
      <vt:lpstr>IBM Cloud Pak Architecture</vt:lpstr>
      <vt:lpstr>Digital Worker  </vt:lpstr>
      <vt:lpstr>Roadmap to E2E Intelligent Process Automation</vt:lpstr>
      <vt:lpstr>Multiple Products – Competing/Collaborative?</vt:lpstr>
      <vt:lpstr>General Workflow to IPA</vt:lpstr>
      <vt:lpstr>Representative Vendors </vt:lpstr>
      <vt:lpstr>PowerPoint Presentation</vt:lpstr>
      <vt:lpstr>业界没有主流观点如何对数字员工能力进行分级</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Min He</dc:creator>
  <cp:lastModifiedBy>Min He</cp:lastModifiedBy>
  <cp:revision>118</cp:revision>
  <dcterms:created xsi:type="dcterms:W3CDTF">2021-05-06T15:10:35Z</dcterms:created>
  <dcterms:modified xsi:type="dcterms:W3CDTF">2021-05-17T05:26:19Z</dcterms:modified>
</cp:coreProperties>
</file>